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70" r:id="rId4"/>
    <p:sldId id="271" r:id="rId5"/>
    <p:sldId id="272" r:id="rId6"/>
    <p:sldId id="273" r:id="rId7"/>
    <p:sldId id="262" r:id="rId8"/>
    <p:sldId id="263" r:id="rId9"/>
    <p:sldId id="264" r:id="rId10"/>
    <p:sldId id="260" r:id="rId11"/>
    <p:sldId id="266" r:id="rId12"/>
    <p:sldId id="274" r:id="rId13"/>
    <p:sldId id="275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4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6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76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9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19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1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01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8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19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90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5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79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293048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708920"/>
            <a:ext cx="8208912" cy="3384376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Бізнес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душею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Соціальна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відповідальність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допомога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суспільству</a:t>
            </a:r>
            <a:endParaRPr lang="ru-RU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Хочеш </a:t>
            </a:r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заробляти навчися допомагати</a:t>
            </a:r>
            <a:endParaRPr lang="uk-UA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545" y="177656"/>
            <a:ext cx="1475656" cy="17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2109399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latin typeface="Times New Roman"/>
                <a:ea typeface="Calibri"/>
              </a:rPr>
              <a:t>Твоя </a:t>
            </a:r>
            <a:r>
              <a:rPr lang="uk-UA" sz="3200" b="1" dirty="0">
                <a:solidFill>
                  <a:srgbClr val="0070C0"/>
                </a:solidFill>
                <a:latin typeface="Times New Roman"/>
                <a:ea typeface="Calibri"/>
              </a:rPr>
              <a:t>глобальна </a:t>
            </a:r>
            <a:r>
              <a:rPr lang="uk-UA" sz="3200" b="1" dirty="0" smtClean="0">
                <a:solidFill>
                  <a:srgbClr val="0070C0"/>
                </a:solidFill>
                <a:latin typeface="Times New Roman"/>
                <a:ea typeface="Calibri"/>
              </a:rPr>
              <a:t>ціль </a:t>
            </a:r>
            <a:endParaRPr lang="uk-U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/>
                <a:ea typeface="Calibri"/>
                <a:cs typeface="Times New Roman"/>
              </a:rPr>
              <a:t>Хід вправи</a:t>
            </a:r>
            <a:endParaRPr lang="uk-UA" sz="2800" dirty="0"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/>
                <a:ea typeface="Calibri"/>
                <a:cs typeface="Times New Roman"/>
              </a:rPr>
              <a:t>«Уяви, що ти відкриваєш свій перший бізнес із душею. Обери один варіант (А, Б або В) у кожному питанні міні-тесту із щоденника . Запам’ятай, яких букв у тебе найбільше!»</a:t>
            </a:r>
            <a:endParaRPr lang="uk-UA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2800" dirty="0"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/>
                <a:ea typeface="Calibri"/>
                <a:cs typeface="Times New Roman"/>
              </a:rPr>
              <a:t>1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. Що тебе найбільше засмучує, коли ти дивишся новини або йдеш вулицею?</a:t>
            </a:r>
            <a:endParaRPr lang="uk-UA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А) Пластик у річках та «гори» сміття в лісах.</a:t>
            </a:r>
            <a:endParaRPr lang="uk-UA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Б) Люди, які не мають що їсти або де жити.</a:t>
            </a:r>
            <a:endParaRPr lang="uk-UA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В) Розумні діти, які не можуть вчитися, бо не мають сучасних умов для навчання.</a:t>
            </a:r>
            <a:endParaRPr lang="uk-UA" sz="2800" dirty="0">
              <a:ea typeface="Calibri"/>
              <a:cs typeface="Times New Roman"/>
            </a:endParaRPr>
          </a:p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6245" cy="170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7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Твоя глобальна ціль</a:t>
            </a:r>
            <a:br>
              <a:rPr lang="uk-UA" sz="4000" b="1" dirty="0" smtClean="0">
                <a:solidFill>
                  <a:srgbClr val="0070C0"/>
                </a:solidFill>
              </a:rPr>
            </a:br>
            <a:r>
              <a:rPr lang="uk-UA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Обери</a:t>
            </a:r>
            <a:r>
              <a:rPr lang="uk-UA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варіант відповіді (А.Б або В)</a:t>
            </a:r>
            <a:endParaRPr lang="uk-UA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2. Якби ти мав магічну силу змінити одну річ у своєму місті прямо зараз, це було б...</a:t>
            </a:r>
            <a:endParaRPr lang="uk-UA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А) Поставити всюди сонячні панелі та очисні фільтри.</a:t>
            </a:r>
            <a:endParaRPr lang="uk-UA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Б) Створити затишні робочі місця для людей з інвалідністю.</a:t>
            </a:r>
            <a:endParaRPr lang="uk-UA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В) Побудувати сучасну безкоштовну школу робототехніки.</a:t>
            </a:r>
            <a:endParaRPr lang="uk-UA" sz="2800" dirty="0"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/>
                <a:ea typeface="Calibri"/>
                <a:cs typeface="Times New Roman"/>
              </a:rPr>
              <a:t>3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. Твій ідеальний офіс майбутнього — це...</a:t>
            </a:r>
            <a:endParaRPr lang="uk-UA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А) Дерев’яний будиночок посеред лісу, що працює на енергії вітру.</a:t>
            </a:r>
            <a:endParaRPr lang="uk-UA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Б) Кав’ярня в центрі міста, куди кожен може прийти за підтримкою.</a:t>
            </a:r>
            <a:endParaRPr lang="uk-UA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В) Високотехнологічна лабораторія, де створюються нові технології і додатки для покращення і підвищення  рівня життя.</a:t>
            </a:r>
            <a:endParaRPr lang="uk-UA" sz="2800" dirty="0"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/>
                <a:ea typeface="Calibri"/>
                <a:cs typeface="Times New Roman"/>
              </a:rPr>
              <a:t> </a:t>
            </a:r>
            <a:endParaRPr lang="uk-UA" sz="2800" dirty="0">
              <a:ea typeface="Calibri"/>
              <a:cs typeface="Times New Roman"/>
            </a:endParaRPr>
          </a:p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561" y="5252598"/>
            <a:ext cx="1349151" cy="157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5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 тестування: </a:t>
            </a: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Твоя Глобальна Ціль</a:t>
            </a:r>
            <a:r>
              <a:rPr lang="uk-UA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uk-UA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800" dirty="0">
              <a:solidFill>
                <a:srgbClr val="0070C0"/>
              </a:solidFill>
            </a:endParaRPr>
          </a:p>
        </p:txBody>
      </p:sp>
      <p:pic>
        <p:nvPicPr>
          <p:cNvPr id="12" name="Місце для вмісту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969" y="1628800"/>
            <a:ext cx="8233031" cy="39004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5397196"/>
            <a:ext cx="1251370" cy="146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6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Підсумки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556792"/>
            <a:ext cx="829126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/>
              <a:t>Піднімаємо</a:t>
            </a:r>
            <a:r>
              <a:rPr lang="ru-RU" sz="2400" dirty="0" smtClean="0"/>
              <a:t> </a:t>
            </a:r>
            <a:r>
              <a:rPr lang="ru-RU" sz="2400" dirty="0"/>
              <a:t>руки: </a:t>
            </a:r>
          </a:p>
          <a:p>
            <a:pPr marL="0" indent="0">
              <a:buNone/>
            </a:pPr>
            <a:r>
              <a:rPr lang="ru-RU" sz="2400" dirty="0"/>
              <a:t>-	</a:t>
            </a:r>
            <a:r>
              <a:rPr lang="ru-RU" sz="2400" dirty="0" err="1"/>
              <a:t>Хто</a:t>
            </a:r>
            <a:r>
              <a:rPr lang="ru-RU" sz="2400" dirty="0"/>
              <a:t> у нас </a:t>
            </a:r>
            <a:r>
              <a:rPr lang="ru-RU" sz="2400" dirty="0" err="1"/>
              <a:t>охоронець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? </a:t>
            </a:r>
          </a:p>
          <a:p>
            <a:pPr marL="0" indent="0">
              <a:buNone/>
            </a:pPr>
            <a:r>
              <a:rPr lang="ru-RU" sz="2400" dirty="0"/>
              <a:t>-	</a:t>
            </a:r>
            <a:r>
              <a:rPr lang="ru-RU" sz="2400" dirty="0" err="1"/>
              <a:t>Хто</a:t>
            </a:r>
            <a:r>
              <a:rPr lang="ru-RU" sz="2400" dirty="0"/>
              <a:t> душа </a:t>
            </a:r>
            <a:r>
              <a:rPr lang="ru-RU" sz="2400" dirty="0" err="1"/>
              <a:t>спільноти</a:t>
            </a:r>
            <a:r>
              <a:rPr lang="ru-RU" sz="2400" dirty="0"/>
              <a:t>? </a:t>
            </a:r>
          </a:p>
          <a:p>
            <a:pPr marL="0" indent="0">
              <a:buNone/>
            </a:pPr>
            <a:r>
              <a:rPr lang="ru-RU" sz="2400" dirty="0" smtClean="0"/>
              <a:t>-	</a:t>
            </a:r>
            <a:r>
              <a:rPr lang="ru-RU" sz="2400" dirty="0" err="1" smtClean="0"/>
              <a:t>Хто</a:t>
            </a:r>
            <a:r>
              <a:rPr lang="ru-RU" sz="2400" dirty="0" smtClean="0"/>
              <a:t> </a:t>
            </a:r>
            <a:r>
              <a:rPr lang="ru-RU" sz="2400" dirty="0"/>
              <a:t>техно-</a:t>
            </a:r>
            <a:r>
              <a:rPr lang="ru-RU" sz="2400" dirty="0" err="1"/>
              <a:t>візіонер</a:t>
            </a:r>
            <a:r>
              <a:rPr lang="ru-RU" sz="2400" dirty="0" smtClean="0"/>
              <a:t>?</a:t>
            </a: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Бізнес може бути корисним і прибутковим одночасно.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/>
              <a:t>Соціальна </a:t>
            </a:r>
            <a:r>
              <a:rPr lang="uk-UA" sz="2400" dirty="0"/>
              <a:t>відповідальність починається з малих дій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/>
              <a:t>Навіть </a:t>
            </a:r>
            <a:r>
              <a:rPr lang="uk-UA" sz="2400" dirty="0"/>
              <a:t>учні-підлітки можуть змінювати світ через ідеї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937246"/>
            <a:ext cx="1512168" cy="100524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195736" y="5355014"/>
            <a:ext cx="6707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uk-UA" sz="1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ПАМ’ЯТАЙ: ПРИБУТОК МАЄ СЕРЦЕ. ЗАРОБЛЯЙ І ЗМІНЮЙ СВІТ</a:t>
            </a:r>
            <a:endParaRPr lang="uk-UA" sz="1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041" y="5092028"/>
            <a:ext cx="1457070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29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Протягом тижня потрібно знайти в магазинах хоча б один товар із маркуванням «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еко</a:t>
            </a:r>
            <a:r>
              <a:rPr lang="uk-UA" dirty="0">
                <a:latin typeface="Times New Roman"/>
                <a:ea typeface="Calibri"/>
                <a:cs typeface="Times New Roman"/>
              </a:rPr>
              <a:t>», «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recycled</a:t>
            </a:r>
            <a:r>
              <a:rPr lang="uk-UA" dirty="0">
                <a:latin typeface="Times New Roman"/>
                <a:ea typeface="Calibri"/>
                <a:cs typeface="Times New Roman"/>
              </a:rPr>
              <a:t>» або інформацією про допомогу ЗСУ чи дітям. Це буде перший крок свідомого споживача.</a:t>
            </a:r>
            <a:endParaRPr lang="uk-UA" sz="2800" dirty="0">
              <a:ea typeface="Calibri"/>
              <a:cs typeface="Times New Roman"/>
            </a:endParaRPr>
          </a:p>
          <a:p>
            <a:r>
              <a:rPr lang="uk-UA" dirty="0">
                <a:latin typeface="Times New Roman"/>
                <a:ea typeface="Calibri"/>
              </a:rPr>
              <a:t>За бажанням написати «коротке повідомлення подяки в </a:t>
            </a:r>
            <a:r>
              <a:rPr lang="uk-UA" dirty="0" err="1">
                <a:latin typeface="Times New Roman"/>
                <a:ea typeface="Calibri"/>
              </a:rPr>
              <a:t>Instagram-директ</a:t>
            </a:r>
            <a:r>
              <a:rPr lang="uk-UA" dirty="0">
                <a:latin typeface="Times New Roman"/>
                <a:ea typeface="Calibri"/>
              </a:rPr>
              <a:t> будь-якому українському соціальному підприємцю (наприклад, пекарні </a:t>
            </a:r>
            <a:r>
              <a:rPr lang="uk-UA" dirty="0" err="1">
                <a:latin typeface="Times New Roman"/>
                <a:ea typeface="Calibri"/>
              </a:rPr>
              <a:t>Good</a:t>
            </a:r>
            <a:r>
              <a:rPr lang="uk-UA" dirty="0">
                <a:latin typeface="Times New Roman"/>
                <a:ea typeface="Calibri"/>
              </a:rPr>
              <a:t> </a:t>
            </a:r>
            <a:r>
              <a:rPr lang="uk-UA" dirty="0" err="1">
                <a:latin typeface="Times New Roman"/>
                <a:ea typeface="Calibri"/>
              </a:rPr>
              <a:t>Bread</a:t>
            </a:r>
            <a:r>
              <a:rPr lang="uk-UA" dirty="0">
                <a:latin typeface="Times New Roman"/>
                <a:ea typeface="Calibri"/>
              </a:rPr>
              <a:t> чи магазину </a:t>
            </a:r>
            <a:r>
              <a:rPr lang="uk-UA" dirty="0" err="1">
                <a:latin typeface="Times New Roman"/>
                <a:ea typeface="Calibri"/>
              </a:rPr>
              <a:t>Laska</a:t>
            </a:r>
            <a:r>
              <a:rPr lang="uk-UA" dirty="0">
                <a:latin typeface="Times New Roman"/>
                <a:ea typeface="Calibri"/>
              </a:rPr>
              <a:t>). Можна запитайте їх: «Що було найважчим на початку їх заснування бізнесу?». Якщо ви отримаєте відповідь ‑ це буде ваш найкращий урок бізнесу</a:t>
            </a:r>
            <a:r>
              <a:rPr lang="uk-UA" dirty="0" smtClean="0">
                <a:latin typeface="Times New Roman"/>
                <a:ea typeface="Calibri"/>
              </a:rPr>
              <a:t>".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Роздумай над запитанням:</a:t>
            </a:r>
            <a:endParaRPr lang="uk-UA" sz="2800" dirty="0">
              <a:ea typeface="Calibri"/>
              <a:cs typeface="Times New Roman"/>
            </a:endParaRPr>
          </a:p>
          <a:p>
            <a:r>
              <a:rPr lang="uk-UA" dirty="0">
                <a:latin typeface="Times New Roman"/>
                <a:ea typeface="Calibri"/>
              </a:rPr>
              <a:t>"Як можна звичайні старі побутові речі перетворювати на нові?".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 для практики </a:t>
            </a:r>
            <a:br>
              <a:rPr lang="uk-UA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 планування</a:t>
            </a:r>
            <a:endParaRPr lang="uk-UA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72" y="5157192"/>
            <a:ext cx="1455499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557440"/>
            <a:ext cx="621846" cy="621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305229"/>
            <a:ext cx="981541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Розігрів «Бізнес лікує світ</a:t>
            </a:r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проблему:</a:t>
            </a:r>
          </a:p>
          <a:p>
            <a:pPr>
              <a:buFont typeface="Wingdings" pitchFamily="2" charset="2"/>
              <a:buChar char="Ø"/>
            </a:pPr>
            <a:r>
              <a:rPr lang="ru-RU" i="1" dirty="0" err="1"/>
              <a:t>пластикові</a:t>
            </a:r>
            <a:r>
              <a:rPr lang="ru-RU" i="1" dirty="0"/>
              <a:t> </a:t>
            </a:r>
            <a:r>
              <a:rPr lang="ru-RU" i="1" dirty="0" err="1"/>
              <a:t>пакети</a:t>
            </a:r>
            <a:endParaRPr lang="ru-RU" i="1" dirty="0"/>
          </a:p>
          <a:p>
            <a:pPr>
              <a:buFont typeface="Wingdings" pitchFamily="2" charset="2"/>
              <a:buChar char="Ø"/>
            </a:pPr>
            <a:r>
              <a:rPr lang="ru-RU" i="1" dirty="0" err="1"/>
              <a:t>самотні</a:t>
            </a:r>
            <a:r>
              <a:rPr lang="ru-RU" i="1" dirty="0"/>
              <a:t> люди </a:t>
            </a:r>
            <a:r>
              <a:rPr lang="ru-RU" i="1" dirty="0" err="1"/>
              <a:t>похилого</a:t>
            </a:r>
            <a:r>
              <a:rPr lang="ru-RU" i="1" dirty="0"/>
              <a:t> </a:t>
            </a:r>
            <a:r>
              <a:rPr lang="ru-RU" i="1" dirty="0" err="1"/>
              <a:t>віку</a:t>
            </a:r>
            <a:endParaRPr lang="ru-RU" i="1" dirty="0"/>
          </a:p>
          <a:p>
            <a:pPr>
              <a:buFont typeface="Wingdings" pitchFamily="2" charset="2"/>
              <a:buChar char="Ø"/>
            </a:pPr>
            <a:r>
              <a:rPr lang="ru-RU" i="1" dirty="0" err="1"/>
              <a:t>безпритульні</a:t>
            </a:r>
            <a:r>
              <a:rPr lang="ru-RU" i="1" dirty="0"/>
              <a:t> </a:t>
            </a:r>
            <a:r>
              <a:rPr lang="ru-RU" i="1" dirty="0" err="1" smtClean="0"/>
              <a:t>тварини</a:t>
            </a:r>
            <a:endParaRPr lang="ru-RU" i="1" dirty="0" smtClean="0"/>
          </a:p>
          <a:p>
            <a:pPr>
              <a:buFont typeface="Wingdings" pitchFamily="2" charset="2"/>
              <a:buChar char="Ø"/>
            </a:pPr>
            <a:endParaRPr lang="ru-RU" i="1" dirty="0"/>
          </a:p>
          <a:p>
            <a:pPr marL="0" lvl="0" indent="0">
              <a:buNone/>
            </a:pPr>
            <a:r>
              <a:rPr lang="ru-RU" dirty="0" err="1">
                <a:solidFill>
                  <a:prstClr val="black"/>
                </a:solidFill>
              </a:rPr>
              <a:t>Завдання</a:t>
            </a:r>
            <a:r>
              <a:rPr lang="ru-RU" dirty="0">
                <a:solidFill>
                  <a:prstClr val="black"/>
                </a:solidFill>
              </a:rPr>
              <a:t>: </a:t>
            </a:r>
            <a:r>
              <a:rPr lang="ru-RU" i="1" dirty="0" err="1">
                <a:solidFill>
                  <a:srgbClr val="0070C0"/>
                </a:solidFill>
              </a:rPr>
              <a:t>Що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можна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продавати</a:t>
            </a:r>
            <a:r>
              <a:rPr lang="ru-RU" i="1" dirty="0">
                <a:solidFill>
                  <a:srgbClr val="0070C0"/>
                </a:solidFill>
              </a:rPr>
              <a:t>, </a:t>
            </a:r>
            <a:r>
              <a:rPr lang="ru-RU" i="1" dirty="0" err="1">
                <a:solidFill>
                  <a:srgbClr val="0070C0"/>
                </a:solidFill>
              </a:rPr>
              <a:t>щоб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вирішити</a:t>
            </a:r>
            <a:r>
              <a:rPr lang="ru-RU" i="1" dirty="0">
                <a:solidFill>
                  <a:srgbClr val="0070C0"/>
                </a:solidFill>
              </a:rPr>
              <a:t> проблему?</a:t>
            </a:r>
            <a:endParaRPr lang="uk-UA" i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i="1" dirty="0" smtClean="0"/>
          </a:p>
          <a:p>
            <a:pPr>
              <a:buFont typeface="Wingdings" pitchFamily="2" charset="2"/>
              <a:buChar char="Ø"/>
            </a:pPr>
            <a:endParaRPr lang="ru-RU" i="1" dirty="0"/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86071"/>
            <a:ext cx="1259632" cy="147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5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sz="3600" dirty="0">
                <a:solidFill>
                  <a:srgbClr val="0070C0"/>
                </a:solidFill>
              </a:rPr>
              <a:t>Хто такі соціальні підприємці?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>
                <a:solidFill>
                  <a:srgbClr val="0070C0"/>
                </a:solidFill>
              </a:rPr>
              <a:t>Яка роль соціального підприємництва?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>
                <a:solidFill>
                  <a:srgbClr val="0070C0"/>
                </a:solidFill>
              </a:rPr>
              <a:t>Як бізнес може змінити світ?</a:t>
            </a: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51" y="5159771"/>
            <a:ext cx="147478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573016"/>
            <a:ext cx="5364088" cy="3019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48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способи допомагати світу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dirty="0" smtClean="0"/>
              <a:t>Благодійність </a:t>
            </a:r>
            <a:r>
              <a:rPr lang="uk-UA" dirty="0"/>
              <a:t>— даєш </a:t>
            </a:r>
            <a:r>
              <a:rPr lang="uk-UA" dirty="0" smtClean="0"/>
              <a:t>допомогу.</a:t>
            </a:r>
          </a:p>
          <a:p>
            <a:pPr marL="514350" indent="-514350">
              <a:buAutoNum type="arabicPeriod"/>
            </a:pPr>
            <a:r>
              <a:rPr lang="uk-UA" dirty="0" smtClean="0"/>
              <a:t>Бізнес </a:t>
            </a:r>
            <a:r>
              <a:rPr lang="uk-UA" dirty="0"/>
              <a:t>— продаєш і </a:t>
            </a:r>
            <a:r>
              <a:rPr lang="uk-UA" dirty="0" smtClean="0"/>
              <a:t>заробляєш.</a:t>
            </a:r>
          </a:p>
          <a:p>
            <a:pPr marL="514350" indent="-514350">
              <a:buAutoNum type="arabicPeriod"/>
            </a:pPr>
            <a:r>
              <a:rPr lang="uk-UA" dirty="0" smtClean="0"/>
              <a:t>Соціальне </a:t>
            </a:r>
            <a:r>
              <a:rPr lang="uk-UA" dirty="0"/>
              <a:t>підприємництво — вирішуєш проблему через </a:t>
            </a:r>
            <a:r>
              <a:rPr lang="uk-UA" dirty="0" smtClean="0"/>
              <a:t>бізнес.</a:t>
            </a:r>
          </a:p>
          <a:p>
            <a:pPr marL="514350" indent="-514350">
              <a:buAutoNum type="arabicPeriod"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i="1" dirty="0">
                <a:solidFill>
                  <a:srgbClr val="0070C0"/>
                </a:solidFill>
              </a:rPr>
              <a:t>Найстійкіша модель — соціальне підприємництво</a:t>
            </a:r>
          </a:p>
        </p:txBody>
      </p:sp>
    </p:spTree>
    <p:extLst>
      <p:ext uri="{BB962C8B-B14F-4D97-AF65-F5344CB8AC3E}">
        <p14:creationId xmlns:p14="http://schemas.microsoft.com/office/powerpoint/2010/main" val="32641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такий соціальний підприємець?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підприємець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яка: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/>
              <a:t>бачить</a:t>
            </a:r>
            <a:r>
              <a:rPr lang="ru-RU" dirty="0"/>
              <a:t> проблему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-модель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суспільству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err="1"/>
              <a:t>заробляє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endParaRPr lang="ru-RU" dirty="0"/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32563"/>
            <a:ext cx="1475656" cy="17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244440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55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Дороговказ соціального бізнесу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ООН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глобальний</a:t>
            </a:r>
            <a:r>
              <a:rPr lang="ru-RU" dirty="0" smtClean="0"/>
              <a:t> </a:t>
            </a:r>
            <a:r>
              <a:rPr lang="ru-RU" dirty="0"/>
              <a:t>список справ для </a:t>
            </a:r>
            <a:r>
              <a:rPr lang="ru-RU" dirty="0" err="1" smtClean="0"/>
              <a:t>людства</a:t>
            </a:r>
            <a:r>
              <a:rPr lang="ru-RU" dirty="0" smtClean="0"/>
              <a:t>, 17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людям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/>
              <a:t>планеті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err="1"/>
              <a:t>економіці</a:t>
            </a:r>
            <a:endParaRPr lang="ru-RU" dirty="0"/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154468"/>
            <a:ext cx="147478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0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Цілей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сталого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r>
              <a:rPr lang="ru-RU" sz="2600" b="1" dirty="0" err="1" smtClean="0"/>
              <a:t>Ні</a:t>
            </a:r>
            <a:r>
              <a:rPr lang="ru-RU" sz="2600" b="1" dirty="0" smtClean="0"/>
              <a:t> </a:t>
            </a:r>
            <a:r>
              <a:rPr lang="ru-RU" sz="2600" b="1" dirty="0" err="1"/>
              <a:t>бідності</a:t>
            </a:r>
            <a:endParaRPr lang="ru-RU" sz="2600" b="1" dirty="0"/>
          </a:p>
          <a:p>
            <a:pPr>
              <a:buFont typeface="+mj-lt"/>
              <a:buAutoNum type="arabicPeriod"/>
            </a:pPr>
            <a:r>
              <a:rPr lang="ru-RU" sz="2600" b="1" dirty="0" err="1"/>
              <a:t>Ні</a:t>
            </a:r>
            <a:r>
              <a:rPr lang="ru-RU" sz="2600" b="1" dirty="0"/>
              <a:t> голоду</a:t>
            </a:r>
          </a:p>
          <a:p>
            <a:pPr>
              <a:buFont typeface="+mj-lt"/>
              <a:buAutoNum type="arabicPeriod"/>
            </a:pPr>
            <a:r>
              <a:rPr lang="ru-RU" sz="2600" b="1" dirty="0" err="1"/>
              <a:t>Міцне</a:t>
            </a:r>
            <a:r>
              <a:rPr lang="ru-RU" sz="2600" b="1" dirty="0"/>
              <a:t> </a:t>
            </a:r>
            <a:r>
              <a:rPr lang="ru-RU" sz="2600" b="1" dirty="0" err="1"/>
              <a:t>здоров’я</a:t>
            </a:r>
            <a:endParaRPr lang="ru-RU" sz="2600" b="1" dirty="0"/>
          </a:p>
          <a:p>
            <a:pPr>
              <a:buFont typeface="+mj-lt"/>
              <a:buAutoNum type="arabicPeriod"/>
            </a:pPr>
            <a:r>
              <a:rPr lang="ru-RU" sz="2600" b="1" dirty="0" err="1"/>
              <a:t>Якісна</a:t>
            </a:r>
            <a:r>
              <a:rPr lang="ru-RU" sz="2600" b="1" dirty="0"/>
              <a:t> </a:t>
            </a:r>
            <a:r>
              <a:rPr lang="ru-RU" sz="2600" b="1" dirty="0" err="1"/>
              <a:t>освіта</a:t>
            </a:r>
            <a:endParaRPr lang="ru-RU" sz="2600" b="1" dirty="0"/>
          </a:p>
          <a:p>
            <a:pPr>
              <a:buFont typeface="+mj-lt"/>
              <a:buAutoNum type="arabicPeriod"/>
            </a:pPr>
            <a:r>
              <a:rPr lang="ru-RU" sz="2600" b="1" dirty="0"/>
              <a:t>Гендерна </a:t>
            </a:r>
            <a:r>
              <a:rPr lang="ru-RU" sz="2600" b="1" dirty="0" err="1"/>
              <a:t>рівність</a:t>
            </a:r>
            <a:endParaRPr lang="ru-RU" sz="2600" b="1" dirty="0"/>
          </a:p>
          <a:p>
            <a:pPr>
              <a:buFont typeface="+mj-lt"/>
              <a:buAutoNum type="arabicPeriod"/>
            </a:pPr>
            <a:r>
              <a:rPr lang="ru-RU" sz="2600" b="1" dirty="0"/>
              <a:t>Чиста вода</a:t>
            </a:r>
          </a:p>
          <a:p>
            <a:pPr>
              <a:buFont typeface="+mj-lt"/>
              <a:buAutoNum type="arabicPeriod"/>
            </a:pPr>
            <a:r>
              <a:rPr lang="ru-RU" sz="2600" b="1" dirty="0"/>
              <a:t>Чиста </a:t>
            </a:r>
            <a:r>
              <a:rPr lang="ru-RU" sz="2600" b="1" dirty="0" err="1"/>
              <a:t>енергія</a:t>
            </a:r>
            <a:endParaRPr lang="ru-RU" sz="2600" b="1" dirty="0"/>
          </a:p>
          <a:p>
            <a:pPr>
              <a:buFont typeface="+mj-lt"/>
              <a:buAutoNum type="arabicPeriod"/>
            </a:pPr>
            <a:r>
              <a:rPr lang="ru-RU" sz="2600" b="1" dirty="0" err="1"/>
              <a:t>Гідна</a:t>
            </a:r>
            <a:r>
              <a:rPr lang="ru-RU" sz="2600" b="1" dirty="0"/>
              <a:t> </a:t>
            </a:r>
            <a:r>
              <a:rPr lang="ru-RU" sz="2600" b="1" dirty="0" err="1" smtClean="0"/>
              <a:t>праця</a:t>
            </a:r>
            <a:endParaRPr lang="ru-RU" sz="2600" b="1" dirty="0" smtClean="0"/>
          </a:p>
          <a:p>
            <a:pPr>
              <a:buFont typeface="+mj-lt"/>
              <a:buAutoNum type="arabicPeriod"/>
            </a:pPr>
            <a:r>
              <a:rPr lang="uk-UA" sz="2600" b="1" dirty="0"/>
              <a:t>Інновації</a:t>
            </a:r>
          </a:p>
          <a:p>
            <a:pPr>
              <a:buFont typeface="+mj-lt"/>
              <a:buAutoNum type="arabicPeriod"/>
            </a:pPr>
            <a:r>
              <a:rPr lang="uk-UA" sz="2600" b="1" dirty="0"/>
              <a:t>Зменшення нерівності</a:t>
            </a:r>
          </a:p>
          <a:p>
            <a:pPr>
              <a:buFont typeface="+mj-lt"/>
              <a:buAutoNum type="arabicPeriod"/>
            </a:pPr>
            <a:r>
              <a:rPr lang="uk-UA" sz="2600" b="1" dirty="0"/>
              <a:t>Сталі міста</a:t>
            </a:r>
          </a:p>
          <a:p>
            <a:pPr>
              <a:buFont typeface="+mj-lt"/>
              <a:buAutoNum type="arabicPeriod"/>
            </a:pPr>
            <a:r>
              <a:rPr lang="uk-UA" sz="2600" b="1" dirty="0"/>
              <a:t>Відповідальне споживання</a:t>
            </a:r>
          </a:p>
          <a:p>
            <a:pPr>
              <a:buFont typeface="+mj-lt"/>
              <a:buAutoNum type="arabicPeriod"/>
            </a:pPr>
            <a:r>
              <a:rPr lang="uk-UA" sz="2600" b="1" dirty="0"/>
              <a:t>Боротьба зі зміною клімату</a:t>
            </a:r>
          </a:p>
          <a:p>
            <a:pPr>
              <a:buFont typeface="+mj-lt"/>
              <a:buAutoNum type="arabicPeriod"/>
            </a:pPr>
            <a:r>
              <a:rPr lang="uk-UA" sz="2600" b="1" dirty="0"/>
              <a:t>Життя під водою</a:t>
            </a:r>
          </a:p>
          <a:p>
            <a:pPr>
              <a:buFont typeface="+mj-lt"/>
              <a:buAutoNum type="arabicPeriod"/>
            </a:pPr>
            <a:r>
              <a:rPr lang="uk-UA" sz="2600" b="1" dirty="0"/>
              <a:t>Життя на землі</a:t>
            </a:r>
          </a:p>
          <a:p>
            <a:pPr>
              <a:buFont typeface="+mj-lt"/>
              <a:buAutoNum type="arabicPeriod"/>
            </a:pPr>
            <a:r>
              <a:rPr lang="uk-UA" sz="2600" b="1" dirty="0"/>
              <a:t>Мир і справедливість</a:t>
            </a:r>
          </a:p>
          <a:p>
            <a:pPr>
              <a:buFont typeface="+mj-lt"/>
              <a:buAutoNum type="arabicPeriod"/>
            </a:pPr>
            <a:r>
              <a:rPr lang="uk-UA" sz="2600" b="1" dirty="0"/>
              <a:t>Партнерство</a:t>
            </a:r>
          </a:p>
          <a:p>
            <a:pPr>
              <a:buFont typeface="+mj-lt"/>
              <a:buAutoNum type="arabicPeriod"/>
            </a:pPr>
            <a:endParaRPr lang="ru-RU" sz="1800" b="1" dirty="0" smtClean="0"/>
          </a:p>
          <a:p>
            <a:pPr>
              <a:buFont typeface="+mj-lt"/>
              <a:buAutoNum type="arabicPeriod"/>
            </a:pPr>
            <a:endParaRPr lang="ru-RU" sz="1800" b="1" dirty="0"/>
          </a:p>
          <a:p>
            <a:pPr>
              <a:buFont typeface="+mj-lt"/>
              <a:buAutoNum type="arabicPeriod"/>
            </a:pPr>
            <a:endParaRPr lang="ru-RU" sz="18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878" y="5085184"/>
            <a:ext cx="1517121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714" y="1381817"/>
            <a:ext cx="502068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Соціальний підприємець — це той, хто:</a:t>
            </a:r>
            <a:b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бере </a:t>
            </a:r>
            <a:r>
              <a:rPr lang="uk-UA" dirty="0"/>
              <a:t>одну </a:t>
            </a:r>
            <a:r>
              <a:rPr lang="uk-UA" dirty="0" smtClean="0"/>
              <a:t>ціль і перетворює </a:t>
            </a:r>
            <a:r>
              <a:rPr lang="uk-UA" dirty="0"/>
              <a:t>її на бізнес-місію</a:t>
            </a:r>
          </a:p>
          <a:p>
            <a:pPr marL="0" indent="0">
              <a:buNone/>
            </a:pPr>
            <a:r>
              <a:rPr lang="uk-UA" dirty="0"/>
              <a:t>Приклади:</a:t>
            </a:r>
          </a:p>
          <a:p>
            <a:pPr>
              <a:buFont typeface="Wingdings" pitchFamily="2" charset="2"/>
              <a:buChar char="ü"/>
            </a:pPr>
            <a:r>
              <a:rPr lang="uk-UA" dirty="0"/>
              <a:t>блокноти з переробленого паперу</a:t>
            </a:r>
          </a:p>
          <a:p>
            <a:pPr>
              <a:buFont typeface="Wingdings" pitchFamily="2" charset="2"/>
              <a:buChar char="ü"/>
            </a:pPr>
            <a:r>
              <a:rPr lang="uk-UA" dirty="0"/>
              <a:t>інклюзивна пекарня</a:t>
            </a:r>
          </a:p>
          <a:p>
            <a:pPr>
              <a:buFont typeface="Wingdings" pitchFamily="2" charset="2"/>
              <a:buChar char="ü"/>
            </a:pPr>
            <a:r>
              <a:rPr lang="uk-UA" dirty="0" err="1"/>
              <a:t>еко-товари</a:t>
            </a:r>
            <a:endParaRPr lang="uk-UA" dirty="0"/>
          </a:p>
          <a:p>
            <a:endParaRPr lang="uk-UA" i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878" y="5085184"/>
            <a:ext cx="1517121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4149080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Створюємо соціальний бізнес</a:t>
            </a:r>
            <a:b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План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Назва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Яку проблему </a:t>
            </a:r>
            <a:r>
              <a:rPr lang="ru-RU" dirty="0" err="1"/>
              <a:t>лікуємо</a:t>
            </a:r>
            <a:r>
              <a:rPr lang="ru-RU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продаємо</a:t>
            </a:r>
            <a:r>
              <a:rPr lang="ru-RU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786" y="5157192"/>
            <a:ext cx="1443214" cy="168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7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336AADD86DA047936E08ED21093B26" ma:contentTypeVersion="10" ma:contentTypeDescription="Создание документа." ma:contentTypeScope="" ma:versionID="cadf73361aff2288661b5ebc16df2d84">
  <xsd:schema xmlns:xsd="http://www.w3.org/2001/XMLSchema" xmlns:xs="http://www.w3.org/2001/XMLSchema" xmlns:p="http://schemas.microsoft.com/office/2006/metadata/properties" xmlns:ns2="a7350a7d-edba-4f73-b4d3-7121544e08d5" xmlns:ns3="80c60820-71da-441b-b133-2d766bfa34f5" targetNamespace="http://schemas.microsoft.com/office/2006/metadata/properties" ma:root="true" ma:fieldsID="a676995f4e78dca1dd2e4353787ee444" ns2:_="" ns3:_="">
    <xsd:import namespace="a7350a7d-edba-4f73-b4d3-7121544e08d5"/>
    <xsd:import namespace="80c60820-71da-441b-b133-2d766bfa34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50a7d-edba-4f73-b4d3-7121544e08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7ca6929b-0d6c-4552-8166-371507af1e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60820-71da-441b-b133-2d766bfa34f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4fc45f4-18ab-42ef-abec-68d532554bcd}" ma:internalName="TaxCatchAll" ma:showField="CatchAllData" ma:web="80c60820-71da-441b-b133-2d766bfa34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c60820-71da-441b-b133-2d766bfa34f5" xsi:nil="true"/>
    <lcf76f155ced4ddcb4097134ff3c332f xmlns="a7350a7d-edba-4f73-b4d3-7121544e08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7144CB-253B-4E35-8944-30E71C8C8ADA}"/>
</file>

<file path=customXml/itemProps2.xml><?xml version="1.0" encoding="utf-8"?>
<ds:datastoreItem xmlns:ds="http://schemas.openxmlformats.org/officeDocument/2006/customXml" ds:itemID="{2AD9C1AE-7949-4B45-92A5-D9833B8FE70D}"/>
</file>

<file path=customXml/itemProps3.xml><?xml version="1.0" encoding="utf-8"?>
<ds:datastoreItem xmlns:ds="http://schemas.openxmlformats.org/officeDocument/2006/customXml" ds:itemID="{2F5FD483-D488-49CA-9641-6D06521E42C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533</Words>
  <Application>Microsoft Office PowerPoint</Application>
  <PresentationFormat>Екран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    </vt:lpstr>
      <vt:lpstr>Розігрів «Бізнес лікує світ»</vt:lpstr>
      <vt:lpstr>Презентація PowerPoint</vt:lpstr>
      <vt:lpstr>Три способи допомагати світу</vt:lpstr>
      <vt:lpstr>Хто такий соціальний підприємець?</vt:lpstr>
      <vt:lpstr>Дороговказ соціального бізнесу</vt:lpstr>
      <vt:lpstr>17 Цілей сталого розвитку </vt:lpstr>
      <vt:lpstr>Соціальний підприємець — це той, хто: </vt:lpstr>
      <vt:lpstr>Створюємо соціальний бізнес </vt:lpstr>
      <vt:lpstr>Твоя глобальна ціль </vt:lpstr>
      <vt:lpstr>Твоя глобальна ціль Обери один варіант відповіді (А.Б або В)</vt:lpstr>
      <vt:lpstr>Результати тестування:  "Твоя Глобальна Ціль" </vt:lpstr>
      <vt:lpstr>Підсумки</vt:lpstr>
      <vt:lpstr>Поле для практики  Горизонт планування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 ІСКРИ ДО ІДЕЇ ЩО ТАКЕ ПІДПРИЄМЛИВІСТЬ ЯК ЖИТТЄВА НАВИЧКА</dc:title>
  <dc:creator>Admin</dc:creator>
  <cp:lastModifiedBy>Lilia</cp:lastModifiedBy>
  <cp:revision>16</cp:revision>
  <dcterms:created xsi:type="dcterms:W3CDTF">2026-02-23T13:05:00Z</dcterms:created>
  <dcterms:modified xsi:type="dcterms:W3CDTF">2026-02-23T20:19:03Z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0x010100DC336AADD86DA047936E08ED21093B26</vt:lpwstr>
  </property>
</Properties>
</file>