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8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9611-263E-49AB-BF3E-6C5404FDF0C9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35A8-3D5B-4A82-9BFA-85D4673FE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264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35A8-3D5B-4A82-9BFA-85D4673FE96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55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ВІД СМІТТЯ ДО БАГАТСТВА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знайти</a:t>
            </a:r>
            <a:r>
              <a:rPr dirty="0"/>
              <a:t> </a:t>
            </a:r>
            <a:r>
              <a:rPr dirty="0" err="1"/>
              <a:t>цінність</a:t>
            </a:r>
            <a:r>
              <a:rPr dirty="0"/>
              <a:t> у </a:t>
            </a:r>
            <a:r>
              <a:rPr dirty="0" err="1"/>
              <a:t>неочевидних</a:t>
            </a:r>
            <a:r>
              <a:rPr dirty="0"/>
              <a:t> </a:t>
            </a:r>
            <a:r>
              <a:rPr dirty="0" err="1"/>
              <a:t>речах</a:t>
            </a:r>
            <a:r>
              <a:rPr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err="1"/>
              <a:t>Твій</a:t>
            </a:r>
            <a:r>
              <a:rPr dirty="0"/>
              <a:t> </a:t>
            </a:r>
            <a:r>
              <a:rPr dirty="0" err="1"/>
              <a:t>погляд</a:t>
            </a:r>
            <a:r>
              <a:rPr dirty="0"/>
              <a:t> </a:t>
            </a:r>
            <a:r>
              <a:rPr dirty="0" err="1"/>
              <a:t>створює</a:t>
            </a:r>
            <a:r>
              <a:rPr dirty="0"/>
              <a:t> </a:t>
            </a:r>
            <a:r>
              <a:rPr dirty="0" err="1"/>
              <a:t>цінність</a:t>
            </a:r>
            <a:r>
              <a:rPr dirty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2" y="2812473"/>
            <a:ext cx="4045527" cy="404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96" y="4946074"/>
            <a:ext cx="1548887" cy="181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Міні-експеримент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/>
              <a:t>1 </a:t>
            </a:r>
            <a:r>
              <a:rPr dirty="0" err="1"/>
              <a:t>обручка</a:t>
            </a:r>
            <a:r>
              <a:rPr dirty="0"/>
              <a:t> ≈ 5 г </a:t>
            </a:r>
            <a:r>
              <a:rPr dirty="0" err="1" smtClean="0"/>
              <a:t>золота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Ø"/>
            </a:pPr>
            <a:r>
              <a:rPr dirty="0"/>
              <a:t>1 </a:t>
            </a:r>
            <a:r>
              <a:rPr dirty="0" err="1"/>
              <a:t>тонна</a:t>
            </a:r>
            <a:r>
              <a:rPr dirty="0"/>
              <a:t> </a:t>
            </a:r>
            <a:r>
              <a:rPr dirty="0" err="1"/>
              <a:t>руди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15–20 </a:t>
            </a:r>
            <a:r>
              <a:rPr dirty="0" err="1" smtClean="0"/>
              <a:t>смартфонів</a:t>
            </a:r>
            <a:r>
              <a:rPr lang="uk-UA" dirty="0" smtClean="0"/>
              <a:t>.</a:t>
            </a:r>
            <a:endParaRPr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312347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Zero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dirty="0" err="1"/>
              <a:t>Відмовляємось</a:t>
            </a:r>
            <a:r>
              <a:rPr dirty="0"/>
              <a:t> </a:t>
            </a:r>
            <a:r>
              <a:rPr dirty="0" err="1"/>
              <a:t>від</a:t>
            </a:r>
            <a:r>
              <a:rPr dirty="0"/>
              <a:t> </a:t>
            </a:r>
            <a:r>
              <a:rPr dirty="0" err="1"/>
              <a:t>зайвого</a:t>
            </a:r>
            <a:endParaRPr dirty="0"/>
          </a:p>
          <a:p>
            <a:pPr>
              <a:buFont typeface="Wingdings" pitchFamily="2" charset="2"/>
              <a:buChar char="q"/>
            </a:pPr>
            <a:r>
              <a:rPr dirty="0" err="1"/>
              <a:t>Використовуємо</a:t>
            </a:r>
            <a:r>
              <a:rPr dirty="0"/>
              <a:t> </a:t>
            </a:r>
            <a:r>
              <a:rPr dirty="0" err="1"/>
              <a:t>довше</a:t>
            </a:r>
            <a:endParaRPr dirty="0"/>
          </a:p>
          <a:p>
            <a:pPr>
              <a:buFont typeface="Wingdings" pitchFamily="2" charset="2"/>
              <a:buChar char="q"/>
            </a:pPr>
            <a:r>
              <a:rPr dirty="0" err="1"/>
              <a:t>Ремонтуємо</a:t>
            </a:r>
            <a:endParaRPr dirty="0"/>
          </a:p>
          <a:p>
            <a:pPr>
              <a:buFont typeface="Wingdings" pitchFamily="2" charset="2"/>
              <a:buChar char="q"/>
            </a:pPr>
            <a:r>
              <a:rPr dirty="0" err="1"/>
              <a:t>Переробляємо</a:t>
            </a:r>
            <a:endParaRPr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403725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1594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Руханка</a:t>
            </a:r>
            <a:r>
              <a:rPr lang="uk-UA" b="1" dirty="0">
                <a:solidFill>
                  <a:srgbClr val="00B050"/>
                </a:solidFill>
                <a:cs typeface="Times New Roman" pitchFamily="18" charset="0"/>
              </a:rPr>
              <a:t>"Сортувальний конвеєр" </a:t>
            </a:r>
            <a:endParaRPr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Пластик</a:t>
            </a:r>
            <a:r>
              <a:rPr dirty="0"/>
              <a:t> — </a:t>
            </a:r>
            <a:r>
              <a:rPr dirty="0" err="1" smtClean="0"/>
              <a:t>стрибок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Папір</a:t>
            </a:r>
            <a:r>
              <a:rPr dirty="0"/>
              <a:t> — </a:t>
            </a:r>
            <a:r>
              <a:rPr dirty="0" err="1" smtClean="0"/>
              <a:t>плескіт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Метал</a:t>
            </a:r>
            <a:r>
              <a:rPr dirty="0"/>
              <a:t> — </a:t>
            </a:r>
            <a:r>
              <a:rPr dirty="0" err="1" smtClean="0"/>
              <a:t>тупнути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Батарейки</a:t>
            </a:r>
            <a:r>
              <a:rPr dirty="0"/>
              <a:t> — </a:t>
            </a:r>
            <a:r>
              <a:rPr dirty="0" err="1" smtClean="0"/>
              <a:t>присісти</a:t>
            </a:r>
            <a:r>
              <a:rPr lang="uk-UA" dirty="0" smtClean="0"/>
              <a:t>.</a:t>
            </a:r>
            <a:endParaRPr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13" y="4253193"/>
            <a:ext cx="3742460" cy="2095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Дискусія</a:t>
            </a:r>
            <a:endParaRPr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err="1">
                <a:cs typeface="Times New Roman" pitchFamily="18" charset="0"/>
              </a:rPr>
              <a:t>Сміття</a:t>
            </a:r>
            <a:r>
              <a:rPr dirty="0">
                <a:cs typeface="Times New Roman" pitchFamily="18" charset="0"/>
              </a:rPr>
              <a:t>: </a:t>
            </a:r>
            <a:r>
              <a:rPr dirty="0" err="1">
                <a:cs typeface="Times New Roman" pitchFamily="18" charset="0"/>
              </a:rPr>
              <a:t>проблема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чи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можливість</a:t>
            </a:r>
            <a:r>
              <a:rPr dirty="0" smtClean="0">
                <a:cs typeface="Times New Roman" pitchFamily="18" charset="0"/>
              </a:rPr>
              <a:t>?</a:t>
            </a:r>
            <a:endParaRPr lang="uk-UA" dirty="0" smtClean="0">
              <a:cs typeface="Times New Roman" pitchFamily="18" charset="0"/>
            </a:endParaRPr>
          </a:p>
          <a:p>
            <a:pPr marL="0" indent="0">
              <a:buNone/>
            </a:pPr>
            <a:endParaRPr dirty="0"/>
          </a:p>
          <a:p>
            <a:pPr>
              <a:buFont typeface="Wingdings" pitchFamily="2" charset="2"/>
              <a:buChar char="Ø"/>
            </a:pPr>
            <a:r>
              <a:rPr dirty="0" err="1">
                <a:cs typeface="Times New Roman" pitchFamily="18" charset="0"/>
              </a:rPr>
              <a:t>Дешевий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небезпечний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видобуток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 smtClean="0">
                <a:cs typeface="Times New Roman" pitchFamily="18" charset="0"/>
              </a:rPr>
              <a:t>чи</a:t>
            </a:r>
            <a:r>
              <a:rPr dirty="0" smtClean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дорогий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завод</a:t>
            </a:r>
            <a:r>
              <a:rPr dirty="0">
                <a:cs typeface="Times New Roman" pitchFamily="18" charset="0"/>
              </a:rPr>
              <a:t>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63" y="358313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997883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84" y="510742"/>
            <a:ext cx="517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Майбутнє</a:t>
            </a:r>
            <a:endParaRPr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/>
              <a:t>	Одяг із переробленого листя ананаса буде дорожчим за шовк.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	У 2040 році за здачу старого </a:t>
            </a:r>
            <a:r>
              <a:rPr lang="uk-UA" dirty="0" err="1"/>
              <a:t>смартфона</a:t>
            </a:r>
            <a:r>
              <a:rPr lang="uk-UA" dirty="0"/>
              <a:t> даватимуть новий зі знижкою 50%.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	На Марсі сміття буде найціннішим ресурсом, бо там нічого немає.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	Професія «Сміттєвий дизайнер» стане </a:t>
            </a:r>
            <a:r>
              <a:rPr lang="uk-UA" dirty="0" err="1"/>
              <a:t>престижнішою</a:t>
            </a:r>
            <a:r>
              <a:rPr lang="uk-UA" dirty="0"/>
              <a:t> за юриста та ін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44" y="5334000"/>
            <a:ext cx="1207755" cy="14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56" y="488084"/>
            <a:ext cx="517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Startup з </a:t>
            </a:r>
            <a:r>
              <a:rPr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контейнера</a:t>
            </a:r>
            <a:endParaRPr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Старі</a:t>
            </a:r>
            <a:r>
              <a:rPr dirty="0"/>
              <a:t> </a:t>
            </a:r>
            <a:r>
              <a:rPr dirty="0" err="1"/>
              <a:t>шини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Кавова</a:t>
            </a:r>
            <a:r>
              <a:rPr dirty="0"/>
              <a:t> </a:t>
            </a:r>
            <a:r>
              <a:rPr dirty="0" err="1"/>
              <a:t>гуща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Залишки</a:t>
            </a:r>
            <a:r>
              <a:rPr dirty="0"/>
              <a:t> </a:t>
            </a:r>
            <a:r>
              <a:rPr dirty="0" err="1" smtClean="0"/>
              <a:t>тканини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/>
          </a:p>
          <a:p>
            <a:pPr>
              <a:buFont typeface="Wingdings" pitchFamily="2" charset="2"/>
              <a:buChar char="ü"/>
            </a:pPr>
            <a:endParaRPr dirty="0"/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B050"/>
                </a:solidFill>
              </a:rPr>
              <a:t>н</a:t>
            </a:r>
            <a:r>
              <a:rPr sz="4800" b="1" dirty="0" err="1" smtClean="0">
                <a:solidFill>
                  <a:srgbClr val="00B050"/>
                </a:solidFill>
              </a:rPr>
              <a:t>азва</a:t>
            </a:r>
            <a:r>
              <a:rPr lang="uk-UA" sz="4800" b="1" dirty="0" smtClean="0">
                <a:solidFill>
                  <a:srgbClr val="00B050"/>
                </a:solidFill>
              </a:rPr>
              <a:t> *</a:t>
            </a:r>
            <a:r>
              <a:rPr sz="4800" b="1" dirty="0" smtClean="0">
                <a:solidFill>
                  <a:srgbClr val="00B050"/>
                </a:solidFill>
              </a:rPr>
              <a:t> </a:t>
            </a:r>
            <a:r>
              <a:rPr sz="4800" b="1" dirty="0" err="1" smtClean="0">
                <a:solidFill>
                  <a:srgbClr val="00B050"/>
                </a:solidFill>
              </a:rPr>
              <a:t>клієнти</a:t>
            </a:r>
            <a:r>
              <a:rPr lang="uk-UA" sz="4800" b="1" dirty="0" smtClean="0">
                <a:solidFill>
                  <a:srgbClr val="00B050"/>
                </a:solidFill>
              </a:rPr>
              <a:t> *</a:t>
            </a:r>
            <a:r>
              <a:rPr sz="4800" b="1" dirty="0" smtClean="0">
                <a:solidFill>
                  <a:srgbClr val="00B050"/>
                </a:solidFill>
              </a:rPr>
              <a:t> </a:t>
            </a:r>
            <a:r>
              <a:rPr sz="4800" b="1" dirty="0" err="1">
                <a:solidFill>
                  <a:srgbClr val="00B050"/>
                </a:solidFill>
              </a:rPr>
              <a:t>гасло</a:t>
            </a:r>
            <a:endParaRPr sz="4800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983452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Позиції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dirty="0" err="1">
                <a:solidFill>
                  <a:srgbClr val="00B050"/>
                </a:solidFill>
              </a:rPr>
              <a:t>Оптимісти</a:t>
            </a:r>
            <a:r>
              <a:rPr dirty="0">
                <a:solidFill>
                  <a:srgbClr val="00B050"/>
                </a:solidFill>
              </a:rPr>
              <a:t>: </a:t>
            </a:r>
            <a:r>
              <a:rPr dirty="0" err="1">
                <a:solidFill>
                  <a:srgbClr val="00B050"/>
                </a:solidFill>
              </a:rPr>
              <a:t>сміття</a:t>
            </a:r>
            <a:r>
              <a:rPr dirty="0">
                <a:solidFill>
                  <a:srgbClr val="00B050"/>
                </a:solidFill>
              </a:rPr>
              <a:t> — </a:t>
            </a:r>
            <a:r>
              <a:rPr dirty="0" err="1" smtClean="0">
                <a:solidFill>
                  <a:srgbClr val="00B050"/>
                </a:solidFill>
              </a:rPr>
              <a:t>ресурс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  <a:endParaRPr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dirty="0" err="1">
                <a:solidFill>
                  <a:srgbClr val="0070C0"/>
                </a:solidFill>
              </a:rPr>
              <a:t>Скептики</a:t>
            </a:r>
            <a:r>
              <a:rPr dirty="0">
                <a:solidFill>
                  <a:srgbClr val="0070C0"/>
                </a:solidFill>
              </a:rPr>
              <a:t>: </a:t>
            </a:r>
            <a:r>
              <a:rPr dirty="0" err="1">
                <a:solidFill>
                  <a:srgbClr val="0070C0"/>
                </a:solidFill>
              </a:rPr>
              <a:t>краще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не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створювати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 smtClean="0">
                <a:solidFill>
                  <a:srgbClr val="0070C0"/>
                </a:solidFill>
              </a:rPr>
              <a:t>сміття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2859376"/>
            <a:ext cx="3602181" cy="294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89" y="575686"/>
            <a:ext cx="676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Запитання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uk-UA" dirty="0"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72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Font typeface="OfficinaSansC"/>
              <a:buChar char="-"/>
            </a:pPr>
            <a:r>
              <a:rPr lang="uk-UA" i="1" dirty="0" smtClean="0">
                <a:latin typeface="+mj-lt"/>
                <a:ea typeface="Calibri"/>
                <a:cs typeface="OfficinaSansC"/>
              </a:rPr>
              <a:t>Якщо </a:t>
            </a:r>
            <a:r>
              <a:rPr lang="uk-UA" i="1" dirty="0">
                <a:latin typeface="+mj-lt"/>
                <a:ea typeface="Calibri"/>
                <a:cs typeface="OfficinaSansC"/>
              </a:rPr>
              <a:t>сміття </a:t>
            </a:r>
            <a:r>
              <a:rPr lang="uk-UA" i="1" dirty="0" smtClean="0">
                <a:latin typeface="+mj-lt"/>
                <a:ea typeface="Calibri"/>
                <a:cs typeface="OfficinaSansC"/>
              </a:rPr>
              <a:t>- </a:t>
            </a:r>
            <a:r>
              <a:rPr lang="uk-UA" i="1" dirty="0">
                <a:latin typeface="+mj-lt"/>
                <a:ea typeface="Calibri"/>
                <a:cs typeface="OfficinaSansC"/>
              </a:rPr>
              <a:t>це багатство, то чому ми платимо за його вивіз, а не нам платять за те, що ми його віддаємо?</a:t>
            </a:r>
            <a:r>
              <a:rPr lang="uk-UA" sz="2800" i="1" dirty="0">
                <a:latin typeface="+mj-lt"/>
                <a:ea typeface="Calibri"/>
                <a:cs typeface="OfficinaSansC"/>
              </a:rPr>
              <a:t> </a:t>
            </a:r>
          </a:p>
          <a:p>
            <a:pPr lvl="0">
              <a:buFont typeface="OfficinaSansC"/>
              <a:buChar char="-"/>
            </a:pPr>
            <a:r>
              <a:rPr lang="uk-UA" i="1" dirty="0">
                <a:latin typeface="+mj-lt"/>
                <a:ea typeface="Calibri"/>
                <a:cs typeface="OfficinaSansC"/>
              </a:rPr>
              <a:t>Чи має держава платити людям за те, що вони здають сміття, чи люди мають платити штрафи за надмірне споживання?</a:t>
            </a:r>
            <a:endParaRPr lang="uk-UA" sz="2800" i="1" dirty="0">
              <a:latin typeface="+mj-lt"/>
              <a:ea typeface="Calibri"/>
              <a:cs typeface="OfficinaSansC"/>
            </a:endParaRPr>
          </a:p>
          <a:p>
            <a:pPr lvl="0">
              <a:buFont typeface="OfficinaSansC"/>
              <a:buChar char="-"/>
            </a:pPr>
            <a:r>
              <a:rPr lang="uk-UA" i="1" dirty="0">
                <a:latin typeface="+mj-lt"/>
                <a:ea typeface="Calibri"/>
                <a:cs typeface="OfficinaSansC"/>
              </a:rPr>
              <a:t>Чи етично продавати речі зі сміття за великі гроші?</a:t>
            </a:r>
            <a:endParaRPr lang="uk-UA" sz="2800" i="1" dirty="0">
              <a:latin typeface="+mj-lt"/>
              <a:ea typeface="Calibri"/>
              <a:cs typeface="OfficinaSansC"/>
            </a:endParaRPr>
          </a:p>
          <a:p>
            <a:pPr marL="0" indent="0">
              <a:buNone/>
            </a:pPr>
            <a:r>
              <a:rPr lang="uk-UA" i="1" dirty="0" smtClean="0">
                <a:latin typeface="+mj-lt"/>
                <a:ea typeface="Calibri"/>
              </a:rPr>
              <a:t>- Чи </a:t>
            </a:r>
            <a:r>
              <a:rPr lang="uk-UA" i="1" dirty="0">
                <a:latin typeface="+mj-lt"/>
                <a:ea typeface="Calibri"/>
              </a:rPr>
              <a:t>готові ви особисто носити одяг з переробленого пластику? "</a:t>
            </a:r>
            <a:endParaRPr lang="uk-UA" i="1" dirty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5317" y="581889"/>
            <a:ext cx="573087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</a:t>
            </a:r>
            <a:r>
              <a:rPr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майбутнього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Що</a:t>
            </a:r>
            <a:r>
              <a:rPr dirty="0"/>
              <a:t> я </a:t>
            </a:r>
            <a:r>
              <a:rPr dirty="0" err="1"/>
              <a:t>зміню</a:t>
            </a:r>
            <a:r>
              <a:rPr dirty="0"/>
              <a:t> у </a:t>
            </a:r>
            <a:r>
              <a:rPr dirty="0" err="1"/>
              <a:t>собі</a:t>
            </a:r>
            <a:r>
              <a:rPr dirty="0"/>
              <a:t>?</a:t>
            </a:r>
          </a:p>
          <a:p>
            <a:r>
              <a:rPr dirty="0" err="1"/>
              <a:t>Наші</a:t>
            </a:r>
            <a:r>
              <a:rPr dirty="0"/>
              <a:t> </a:t>
            </a:r>
            <a:r>
              <a:rPr dirty="0" err="1"/>
              <a:t>рішення</a:t>
            </a:r>
            <a:r>
              <a:rPr dirty="0"/>
              <a:t> = </a:t>
            </a:r>
            <a:r>
              <a:rPr dirty="0" err="1"/>
              <a:t>економіка</a:t>
            </a:r>
            <a:r>
              <a:rPr dirty="0"/>
              <a:t> </a:t>
            </a:r>
            <a:r>
              <a:rPr dirty="0" err="1" smtClean="0"/>
              <a:t>майбутнього</a:t>
            </a:r>
            <a:r>
              <a:rPr lang="uk-UA" dirty="0" smtClean="0"/>
              <a:t>.</a:t>
            </a:r>
            <a:endParaRPr lang="uk-UA" dirty="0" smtClean="0"/>
          </a:p>
          <a:p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5018" y="2890069"/>
            <a:ext cx="7703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Немає </a:t>
            </a:r>
            <a:r>
              <a:rPr lang="uk-UA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непотребу </a:t>
            </a:r>
            <a:r>
              <a:rPr lang="uk-UA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uk-UA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є нерозкритий ресурс! Майбутнє створюють не ресурси, а люди, які вміють їх переосмислювати їх цінності і </a:t>
            </a:r>
            <a:r>
              <a:rPr lang="uk-UA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ціну.</a:t>
            </a:r>
            <a:endParaRPr lang="uk-U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7" y="565514"/>
            <a:ext cx="996950" cy="85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Підсумк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solidFill>
                  <a:srgbClr val="C00000"/>
                </a:solidFill>
              </a:rPr>
              <a:t>Немає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непотребу</a:t>
            </a:r>
            <a:r>
              <a:rPr dirty="0">
                <a:solidFill>
                  <a:srgbClr val="C00000"/>
                </a:solidFill>
              </a:rPr>
              <a:t> — є </a:t>
            </a:r>
            <a:r>
              <a:rPr dirty="0" err="1">
                <a:solidFill>
                  <a:srgbClr val="C00000"/>
                </a:solidFill>
              </a:rPr>
              <a:t>нерозкритий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 smtClean="0">
                <a:solidFill>
                  <a:srgbClr val="C00000"/>
                </a:solidFill>
              </a:rPr>
              <a:t>ресурс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  <a:endParaRPr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solidFill>
                  <a:srgbClr val="7030A0"/>
                </a:solidFill>
              </a:rPr>
              <a:t>Майбутнє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створюють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 smtClean="0">
                <a:solidFill>
                  <a:srgbClr val="7030A0"/>
                </a:solidFill>
              </a:rPr>
              <a:t>люди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B050"/>
                </a:solidFill>
              </a:rPr>
              <a:t>Краще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err="1">
                <a:solidFill>
                  <a:srgbClr val="00B050"/>
                </a:solidFill>
              </a:rPr>
              <a:t>смітити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ніж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шукати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діаманти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купі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бруду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67" y="673100"/>
            <a:ext cx="816841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Джерела доходу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Стара</a:t>
            </a:r>
            <a:r>
              <a:rPr dirty="0"/>
              <a:t> </a:t>
            </a:r>
            <a:r>
              <a:rPr dirty="0" err="1"/>
              <a:t>пляшка</a:t>
            </a:r>
            <a:r>
              <a:rPr dirty="0"/>
              <a:t> = </a:t>
            </a:r>
            <a:r>
              <a:rPr dirty="0" err="1"/>
              <a:t>новий</a:t>
            </a:r>
            <a:r>
              <a:rPr dirty="0"/>
              <a:t> </a:t>
            </a:r>
            <a:r>
              <a:rPr dirty="0" err="1" smtClean="0"/>
              <a:t>продукт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Старий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 = </a:t>
            </a:r>
            <a:r>
              <a:rPr dirty="0" err="1" smtClean="0"/>
              <a:t>золото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Харчові</a:t>
            </a:r>
            <a:r>
              <a:rPr dirty="0"/>
              <a:t> </a:t>
            </a:r>
            <a:r>
              <a:rPr dirty="0" err="1"/>
              <a:t>відходи</a:t>
            </a:r>
            <a:r>
              <a:rPr dirty="0"/>
              <a:t> = </a:t>
            </a:r>
            <a:r>
              <a:rPr dirty="0" err="1"/>
              <a:t>енергія</a:t>
            </a:r>
            <a:endParaRPr dirty="0"/>
          </a:p>
          <a:p>
            <a:pPr marL="0" indent="0" algn="just">
              <a:buNone/>
            </a:pPr>
            <a:r>
              <a:rPr b="1" dirty="0" err="1">
                <a:solidFill>
                  <a:srgbClr val="7030A0"/>
                </a:solidFill>
              </a:rPr>
              <a:t>Справжнє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багатство</a:t>
            </a:r>
            <a:r>
              <a:rPr b="1" dirty="0">
                <a:solidFill>
                  <a:srgbClr val="7030A0"/>
                </a:solidFill>
              </a:rPr>
              <a:t> — </a:t>
            </a:r>
            <a:r>
              <a:rPr b="1" dirty="0" err="1">
                <a:solidFill>
                  <a:srgbClr val="7030A0"/>
                </a:solidFill>
              </a:rPr>
              <a:t>це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вміння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бачити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цінність</a:t>
            </a:r>
            <a:r>
              <a:rPr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85" y="5062755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2" y="755795"/>
            <a:ext cx="854203" cy="4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79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Поле для 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практики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b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Горизонт Планування</a:t>
            </a:r>
            <a:r>
              <a:rPr lang="uk-UA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uk-UA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7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Знайти</a:t>
            </a:r>
            <a:r>
              <a:rPr dirty="0"/>
              <a:t> </a:t>
            </a:r>
            <a:r>
              <a:rPr dirty="0" err="1"/>
              <a:t>річ</a:t>
            </a:r>
            <a:r>
              <a:rPr dirty="0"/>
              <a:t> і </a:t>
            </a:r>
            <a:r>
              <a:rPr dirty="0" err="1"/>
              <a:t>придумати</a:t>
            </a:r>
            <a:r>
              <a:rPr dirty="0"/>
              <a:t> </a:t>
            </a:r>
            <a:r>
              <a:rPr dirty="0" err="1"/>
              <a:t>нове</a:t>
            </a:r>
            <a:r>
              <a:rPr dirty="0"/>
              <a:t> </a:t>
            </a:r>
            <a:r>
              <a:rPr dirty="0" err="1" smtClean="0"/>
              <a:t>життя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Пост</a:t>
            </a:r>
            <a:r>
              <a:rPr dirty="0"/>
              <a:t> </a:t>
            </a:r>
            <a:r>
              <a:rPr dirty="0" err="1"/>
              <a:t>про</a:t>
            </a:r>
            <a:r>
              <a:rPr dirty="0"/>
              <a:t> </a:t>
            </a:r>
            <a:r>
              <a:rPr dirty="0" err="1"/>
              <a:t>урбаністичний</a:t>
            </a:r>
            <a:r>
              <a:rPr dirty="0"/>
              <a:t> </a:t>
            </a:r>
            <a:r>
              <a:rPr dirty="0" err="1" smtClean="0"/>
              <a:t>майнінг</a:t>
            </a:r>
            <a:r>
              <a:rPr lang="uk-UA" dirty="0" smtClean="0"/>
              <a:t>.</a:t>
            </a:r>
            <a:endParaRPr lang="uk-UA" dirty="0" smtClean="0"/>
          </a:p>
          <a:p>
            <a:endParaRPr lang="uk-UA" dirty="0"/>
          </a:p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4253346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3200" dirty="0">
                <a:solidFill>
                  <a:prstClr val="black"/>
                </a:solidFill>
              </a:rPr>
              <a:t>Моя </a:t>
            </a:r>
            <a:r>
              <a:rPr lang="ru-RU" sz="3200" dirty="0" err="1">
                <a:solidFill>
                  <a:prstClr val="black"/>
                </a:solidFill>
              </a:rPr>
              <a:t>ідея</a:t>
            </a:r>
            <a:r>
              <a:rPr lang="ru-RU" sz="3200" dirty="0">
                <a:solidFill>
                  <a:prstClr val="black"/>
                </a:solidFill>
              </a:rPr>
              <a:t> — </a:t>
            </a:r>
            <a:r>
              <a:rPr lang="ru-RU" sz="3200" dirty="0" err="1">
                <a:solidFill>
                  <a:prstClr val="black"/>
                </a:solidFill>
              </a:rPr>
              <a:t>мій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</a:rPr>
              <a:t>проєкт</a:t>
            </a:r>
            <a:r>
              <a:rPr lang="ru-RU" sz="3200" smtClean="0">
                <a:solidFill>
                  <a:prstClr val="black"/>
                </a:solidFill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3200" dirty="0">
                <a:solidFill>
                  <a:prstClr val="black"/>
                </a:solidFill>
              </a:rPr>
              <a:t>В </a:t>
            </a:r>
            <a:r>
              <a:rPr lang="ru-RU" sz="3200" dirty="0" err="1">
                <a:solidFill>
                  <a:prstClr val="black"/>
                </a:solidFill>
              </a:rPr>
              <a:t>чому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цінність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мого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проєкту</a:t>
            </a:r>
            <a:r>
              <a:rPr lang="ru-RU" sz="32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50" y="296429"/>
            <a:ext cx="844695" cy="84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39036" y="1"/>
            <a:ext cx="1050781" cy="138545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Зелена</a:t>
            </a:r>
            <a:r>
              <a:rPr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економіка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Розумне</a:t>
            </a:r>
            <a:r>
              <a:rPr dirty="0"/>
              <a:t> </a:t>
            </a:r>
            <a:r>
              <a:rPr dirty="0" err="1"/>
              <a:t>використання</a:t>
            </a:r>
            <a:r>
              <a:rPr dirty="0"/>
              <a:t> </a:t>
            </a:r>
            <a:r>
              <a:rPr dirty="0" err="1" smtClean="0"/>
              <a:t>ресурсів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Збереження</a:t>
            </a:r>
            <a:r>
              <a:rPr dirty="0"/>
              <a:t> </a:t>
            </a:r>
            <a:r>
              <a:rPr dirty="0" err="1" smtClean="0"/>
              <a:t>природи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Нові</a:t>
            </a:r>
            <a:r>
              <a:rPr dirty="0"/>
              <a:t> </a:t>
            </a:r>
            <a:r>
              <a:rPr dirty="0" err="1"/>
              <a:t>можливості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бізнесу</a:t>
            </a:r>
            <a:r>
              <a:rPr lang="uk-UA" dirty="0" smtClean="0"/>
              <a:t>.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 smtClean="0"/>
              <a:t>Інновації</a:t>
            </a:r>
            <a:r>
              <a:rPr lang="uk-UA" dirty="0" smtClean="0"/>
              <a:t>.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3479941"/>
            <a:ext cx="2867894" cy="2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86" y="5025016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Урбаністичний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майнінг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Біогаз</a:t>
            </a:r>
            <a:r>
              <a:rPr dirty="0">
                <a:latin typeface="+mj-lt"/>
                <a:cs typeface="Times New Roman" pitchFamily="18" charset="0"/>
              </a:rPr>
              <a:t> з </a:t>
            </a:r>
            <a:r>
              <a:rPr dirty="0" err="1">
                <a:latin typeface="+mj-lt"/>
                <a:cs typeface="Times New Roman" pitchFamily="18" charset="0"/>
              </a:rPr>
              <a:t>органічних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відходів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Одяг</a:t>
            </a:r>
            <a:r>
              <a:rPr dirty="0">
                <a:latin typeface="+mj-lt"/>
                <a:cs typeface="Times New Roman" pitchFamily="18" charset="0"/>
              </a:rPr>
              <a:t> з </a:t>
            </a:r>
            <a:r>
              <a:rPr dirty="0" err="1">
                <a:latin typeface="+mj-lt"/>
                <a:cs typeface="Times New Roman" pitchFamily="18" charset="0"/>
              </a:rPr>
              <a:t>океанічного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пластику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40" y="3919393"/>
            <a:ext cx="2847975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Смартфон</a:t>
            </a:r>
            <a:r>
              <a:rPr b="1" dirty="0">
                <a:cs typeface="Times New Roman" pitchFamily="18" charset="0"/>
              </a:rPr>
              <a:t> </a:t>
            </a:r>
            <a:r>
              <a:rPr lang="uk-UA" b="1" dirty="0" smtClean="0">
                <a:cs typeface="Times New Roman" pitchFamily="18" charset="0"/>
              </a:rPr>
              <a:t>- </a:t>
            </a:r>
            <a:r>
              <a:rPr lang="uk-UA" b="1" dirty="0" smtClean="0">
                <a:cs typeface="Times New Roman" pitchFamily="18" charset="0"/>
              </a:rPr>
              <a:t>М</a:t>
            </a:r>
            <a:r>
              <a:rPr b="1" dirty="0" err="1" smtClean="0">
                <a:cs typeface="Times New Roman" pitchFamily="18" charset="0"/>
              </a:rPr>
              <a:t>ікрошахта</a:t>
            </a:r>
            <a:endParaRPr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1 </a:t>
            </a:r>
            <a:r>
              <a:rPr dirty="0" err="1">
                <a:latin typeface="+mj-lt"/>
                <a:cs typeface="Times New Roman" pitchFamily="18" charset="0"/>
              </a:rPr>
              <a:t>тонна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смартфонів</a:t>
            </a:r>
            <a:r>
              <a:rPr dirty="0">
                <a:latin typeface="+mj-lt"/>
                <a:cs typeface="Times New Roman" pitchFamily="18" charset="0"/>
              </a:rPr>
              <a:t>: 280–350 г </a:t>
            </a:r>
            <a:r>
              <a:rPr dirty="0" err="1" smtClean="0">
                <a:latin typeface="+mj-lt"/>
                <a:cs typeface="Times New Roman" pitchFamily="18" charset="0"/>
              </a:rPr>
              <a:t>золота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1 </a:t>
            </a:r>
            <a:r>
              <a:rPr dirty="0" err="1">
                <a:latin typeface="+mj-lt"/>
                <a:cs typeface="Times New Roman" pitchFamily="18" charset="0"/>
              </a:rPr>
              <a:t>тонна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руди</a:t>
            </a:r>
            <a:r>
              <a:rPr dirty="0">
                <a:latin typeface="+mj-lt"/>
                <a:cs typeface="Times New Roman" pitchFamily="18" charset="0"/>
              </a:rPr>
              <a:t>: 0,5–5 г </a:t>
            </a:r>
            <a:r>
              <a:rPr dirty="0" err="1" smtClean="0">
                <a:latin typeface="+mj-lt"/>
                <a:cs typeface="Times New Roman" pitchFamily="18" charset="0"/>
              </a:rPr>
              <a:t>золота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7% </a:t>
            </a:r>
            <a:r>
              <a:rPr dirty="0" err="1">
                <a:latin typeface="+mj-lt"/>
                <a:cs typeface="Times New Roman" pitchFamily="18" charset="0"/>
              </a:rPr>
              <a:t>світового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золота</a:t>
            </a:r>
            <a:r>
              <a:rPr dirty="0">
                <a:latin typeface="+mj-lt"/>
                <a:cs typeface="Times New Roman" pitchFamily="18" charset="0"/>
              </a:rPr>
              <a:t> — в </a:t>
            </a:r>
            <a:r>
              <a:rPr dirty="0" err="1">
                <a:latin typeface="+mj-lt"/>
                <a:cs typeface="Times New Roman" pitchFamily="18" charset="0"/>
              </a:rPr>
              <a:t>електронних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відходах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19" y="3660054"/>
            <a:ext cx="40719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08324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Де</a:t>
            </a:r>
            <a:r>
              <a:rPr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в </a:t>
            </a:r>
            <a:r>
              <a:rPr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телефоні</a:t>
            </a:r>
            <a:r>
              <a:rPr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золото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?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Процесори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Материнські</a:t>
            </a:r>
            <a:r>
              <a:rPr dirty="0"/>
              <a:t> </a:t>
            </a:r>
            <a:r>
              <a:rPr dirty="0" err="1"/>
              <a:t>плати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Контакти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/>
              <a:t>SIM-</a:t>
            </a:r>
            <a:r>
              <a:rPr dirty="0" err="1"/>
              <a:t>карти</a:t>
            </a:r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66" y="347042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C00000"/>
                </a:solidFill>
                <a:cs typeface="Times New Roman" pitchFamily="18" charset="0"/>
              </a:rPr>
              <a:t>Олімпійські</a:t>
            </a:r>
            <a:r>
              <a:rPr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C00000"/>
                </a:solidFill>
                <a:cs typeface="Times New Roman" pitchFamily="18" charset="0"/>
              </a:rPr>
              <a:t>медалі</a:t>
            </a:r>
            <a:endParaRPr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dirty="0"/>
              <a:t>5000 </a:t>
            </a:r>
            <a:r>
              <a:rPr dirty="0" err="1"/>
              <a:t>медалей</a:t>
            </a:r>
            <a:r>
              <a:rPr dirty="0"/>
              <a:t> </a:t>
            </a:r>
            <a:r>
              <a:rPr dirty="0" err="1"/>
              <a:t>Токіо</a:t>
            </a:r>
            <a:r>
              <a:rPr dirty="0"/>
              <a:t> </a:t>
            </a:r>
            <a:r>
              <a:rPr dirty="0" err="1"/>
              <a:t>виготовлено</a:t>
            </a:r>
            <a:r>
              <a:rPr dirty="0"/>
              <a:t> з </a:t>
            </a:r>
            <a:r>
              <a:rPr dirty="0" err="1"/>
              <a:t>переробленої</a:t>
            </a:r>
            <a:r>
              <a:rPr dirty="0"/>
              <a:t> </a:t>
            </a:r>
            <a:r>
              <a:rPr dirty="0" err="1" smtClean="0"/>
              <a:t>електроніки</a:t>
            </a:r>
            <a:r>
              <a:rPr lang="uk-UA" dirty="0" smtClean="0"/>
              <a:t>.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/>
              <a:t>Сумарно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79 тонн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  <a:endParaRPr dirty="0"/>
          </a:p>
          <a:p>
            <a:pPr>
              <a:buFont typeface="Wingdings" pitchFamily="2" charset="2"/>
              <a:buChar char="v"/>
            </a:pPr>
            <a:r>
              <a:rPr dirty="0" err="1"/>
              <a:t>На</a:t>
            </a:r>
            <a:r>
              <a:rPr dirty="0"/>
              <a:t> 80% </a:t>
            </a:r>
            <a:r>
              <a:rPr dirty="0" err="1"/>
              <a:t>менше</a:t>
            </a:r>
            <a:r>
              <a:rPr dirty="0"/>
              <a:t> CO</a:t>
            </a:r>
            <a:r>
              <a:rPr dirty="0" smtClean="0"/>
              <a:t>₂</a:t>
            </a:r>
            <a:r>
              <a:rPr lang="uk-UA" dirty="0" smtClean="0"/>
              <a:t>.</a:t>
            </a: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40" y="4207286"/>
            <a:ext cx="3407352" cy="191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Міська</a:t>
            </a:r>
            <a:r>
              <a:rPr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шахта</a:t>
            </a:r>
            <a:endParaRPr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/>
              <a:t>Подрібнення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Магнітне</a:t>
            </a:r>
            <a:r>
              <a:rPr dirty="0"/>
              <a:t> </a:t>
            </a:r>
            <a:r>
              <a:rPr dirty="0" err="1"/>
              <a:t>відділення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Хімічне</a:t>
            </a:r>
            <a:r>
              <a:rPr dirty="0"/>
              <a:t> </a:t>
            </a:r>
            <a:r>
              <a:rPr dirty="0" err="1"/>
              <a:t>розчинення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err="1"/>
              <a:t>Електроліз</a:t>
            </a:r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83" y="3621954"/>
            <a:ext cx="4129953" cy="236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cs typeface="Times New Roman" pitchFamily="18" charset="0"/>
              </a:rPr>
              <a:t>Зворотний</a:t>
            </a:r>
            <a:r>
              <a:rPr b="1" dirty="0">
                <a:cs typeface="Times New Roman" pitchFamily="18" charset="0"/>
              </a:rPr>
              <a:t> </a:t>
            </a:r>
            <a:r>
              <a:rPr b="1" dirty="0" err="1">
                <a:cs typeface="Times New Roman" pitchFamily="18" charset="0"/>
              </a:rPr>
              <a:t>бік</a:t>
            </a:r>
            <a:endParaRPr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dirty="0" err="1"/>
              <a:t>Спалювання</a:t>
            </a:r>
            <a:r>
              <a:rPr dirty="0"/>
              <a:t> </a:t>
            </a:r>
            <a:r>
              <a:rPr dirty="0" err="1"/>
              <a:t>техніки</a:t>
            </a:r>
            <a:r>
              <a:rPr dirty="0"/>
              <a:t> у </a:t>
            </a:r>
            <a:r>
              <a:rPr dirty="0" err="1"/>
              <a:t>бідних</a:t>
            </a:r>
            <a:r>
              <a:rPr dirty="0"/>
              <a:t> </a:t>
            </a:r>
            <a:r>
              <a:rPr dirty="0" err="1"/>
              <a:t>країнах</a:t>
            </a:r>
            <a:endParaRPr dirty="0"/>
          </a:p>
          <a:p>
            <a:pPr>
              <a:buFont typeface="Wingdings" pitchFamily="2" charset="2"/>
              <a:buChar char="q"/>
            </a:pPr>
            <a:r>
              <a:rPr dirty="0" err="1"/>
              <a:t>Отруйний</a:t>
            </a:r>
            <a:r>
              <a:rPr dirty="0"/>
              <a:t> </a:t>
            </a:r>
            <a:r>
              <a:rPr dirty="0" err="1"/>
              <a:t>дим</a:t>
            </a:r>
            <a:endParaRPr dirty="0"/>
          </a:p>
          <a:p>
            <a:pPr>
              <a:buFont typeface="Wingdings" pitchFamily="2" charset="2"/>
              <a:buChar char="q"/>
            </a:pPr>
            <a:r>
              <a:rPr dirty="0" err="1"/>
              <a:t>Шкода</a:t>
            </a:r>
            <a:r>
              <a:rPr dirty="0"/>
              <a:t> </a:t>
            </a:r>
            <a:r>
              <a:rPr dirty="0" err="1"/>
              <a:t>здоров’ю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3786765"/>
            <a:ext cx="3393017" cy="2544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059146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2" ma:contentTypeDescription="Создание документа." ma:contentTypeScope="" ma:versionID="9aef29d5211a853c64c753fb161b2e7b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76fa0dd7412e20eddc98307e5e75ca0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950983-7D23-4BC9-9FC2-C6581117713E}"/>
</file>

<file path=customXml/itemProps2.xml><?xml version="1.0" encoding="utf-8"?>
<ds:datastoreItem xmlns:ds="http://schemas.openxmlformats.org/officeDocument/2006/customXml" ds:itemID="{B5E00391-5F12-4C64-AF04-668C35ECC228}"/>
</file>

<file path=customXml/itemProps3.xml><?xml version="1.0" encoding="utf-8"?>
<ds:datastoreItem xmlns:ds="http://schemas.openxmlformats.org/officeDocument/2006/customXml" ds:itemID="{14F7D29F-03AD-4A44-98CE-54175D4F1873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405</Words>
  <Application>Microsoft Office PowerPoint</Application>
  <PresentationFormat>Экран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ВІД СМІТТЯ ДО БАГАТСТВА</vt:lpstr>
      <vt:lpstr>Джерела доходу</vt:lpstr>
      <vt:lpstr>Зелена економіка</vt:lpstr>
      <vt:lpstr>Приклади</vt:lpstr>
      <vt:lpstr>Смартфон - Мікрошахта</vt:lpstr>
      <vt:lpstr>Де в телефоні золото?</vt:lpstr>
      <vt:lpstr>Олімпійські медалі</vt:lpstr>
      <vt:lpstr>Міська шахта</vt:lpstr>
      <vt:lpstr>Зворотний бік</vt:lpstr>
      <vt:lpstr>Міні-експеримент</vt:lpstr>
      <vt:lpstr>Zero Waste</vt:lpstr>
      <vt:lpstr>Руханка"Сортувальний конвеєр" </vt:lpstr>
      <vt:lpstr>Дискусія</vt:lpstr>
      <vt:lpstr>Майбутнє</vt:lpstr>
      <vt:lpstr>Startup з контейнера</vt:lpstr>
      <vt:lpstr>Позиції</vt:lpstr>
      <vt:lpstr>Запитання: </vt:lpstr>
      <vt:lpstr>Для майбутнього</vt:lpstr>
      <vt:lpstr>Підсумки</vt:lpstr>
      <vt:lpstr>Поле для практики  Горизонт Планування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 СМІТТЯ ДО БАГАТСТВА</dc:title>
  <dc:creator>Admin</dc:creator>
  <dc:description>generated using python-pptx</dc:description>
  <cp:lastModifiedBy>Admin</cp:lastModifiedBy>
  <cp:revision>12</cp:revision>
  <dcterms:created xsi:type="dcterms:W3CDTF">2013-01-27T09:14:16Z</dcterms:created>
  <dcterms:modified xsi:type="dcterms:W3CDTF">2026-03-18T13:07:04Z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