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6" r:id="rId14"/>
  </p:sldIdLst>
  <p:sldSz cx="12192000" cy="6858000"/>
  <p:notesSz cx="6858000" cy="9144000"/>
  <p:embeddedFontLst>
    <p:embeddedFont>
      <p:font typeface="Afacad Flux" panose="020B0604020202020204" charset="0"/>
      <p:regular r:id="rId16"/>
      <p:bold r:id="rId17"/>
    </p:embeddedFont>
    <p:embeddedFont>
      <p:font typeface="Afacad Flux SemiBold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mfortaa" panose="020B0604020202020204" charset="0"/>
      <p:regular r:id="rId24"/>
      <p:bold r:id="rId25"/>
    </p:embeddedFont>
    <p:embeddedFont>
      <p:font typeface="Comfortaa SemiBold" panose="020B0604020202020204" charset="0"/>
      <p:regular r:id="rId26"/>
      <p:bold r:id="rId27"/>
    </p:embeddedFont>
    <p:embeddedFont>
      <p:font typeface="Fira Sans Bold" panose="020B0604020202020204" charset="0"/>
      <p:regular r:id="rId28"/>
      <p:bold r:id="rId29"/>
    </p:embeddedFont>
    <p:embeddedFont>
      <p:font typeface="PT Serif Bold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13859" y="0"/>
            <a:ext cx="10490200" cy="6858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1" name="TextBox 61"/>
          <p:cNvSpPr txBox="1"/>
          <p:nvPr/>
        </p:nvSpPr>
        <p:spPr>
          <a:xfrm rot="-5400000">
            <a:off x="-1675555" y="2955378"/>
            <a:ext cx="6858000" cy="947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5"/>
              </a:lnSpc>
            </a:pPr>
            <a:r>
              <a:rPr lang="en-US" sz="5760" b="1" dirty="0">
                <a:solidFill>
                  <a:srgbClr val="020301"/>
                </a:solidFill>
                <a:latin typeface="PT Serif Bold"/>
                <a:ea typeface="PT Serif Bold"/>
                <a:cs typeface="PT Serif Bold"/>
                <a:sym typeface="PT Serif Bold"/>
              </a:rPr>
              <a:t>)))))))))))))))))))))))))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C8F1C7-C420-451E-829E-797A2AEF1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0" y="-1"/>
            <a:ext cx="1414545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6C0C49-4076-496E-80D5-521A67415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" y="6160942"/>
            <a:ext cx="1274764" cy="568411"/>
          </a:xfrm>
          <a:prstGeom prst="rect">
            <a:avLst/>
          </a:prstGeom>
        </p:spPr>
      </p:pic>
      <p:grpSp>
        <p:nvGrpSpPr>
          <p:cNvPr id="12" name="Group 3">
            <a:extLst>
              <a:ext uri="{FF2B5EF4-FFF2-40B4-BE49-F238E27FC236}">
                <a16:creationId xmlns:a16="http://schemas.microsoft.com/office/drawing/2014/main" id="{C9442CC9-7038-4D86-A5C3-B1817A2AC66F}"/>
              </a:ext>
            </a:extLst>
          </p:cNvPr>
          <p:cNvGrpSpPr/>
          <p:nvPr/>
        </p:nvGrpSpPr>
        <p:grpSpPr>
          <a:xfrm>
            <a:off x="182097" y="284142"/>
            <a:ext cx="1002057" cy="1324039"/>
            <a:chOff x="0" y="0"/>
            <a:chExt cx="2004115" cy="2648078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89BFD363-9A55-41AE-84C2-E96E225C6BEE}"/>
                </a:ext>
              </a:extLst>
            </p:cNvPr>
            <p:cNvSpPr/>
            <p:nvPr/>
          </p:nvSpPr>
          <p:spPr>
            <a:xfrm>
              <a:off x="311953" y="0"/>
              <a:ext cx="1590562" cy="1469089"/>
            </a:xfrm>
            <a:custGeom>
              <a:avLst/>
              <a:gdLst/>
              <a:ahLst/>
              <a:cxnLst/>
              <a:rect l="l" t="t" r="r" b="b"/>
              <a:pathLst>
                <a:path w="1590562" h="1469089">
                  <a:moveTo>
                    <a:pt x="0" y="0"/>
                  </a:moveTo>
                  <a:lnTo>
                    <a:pt x="1590562" y="0"/>
                  </a:lnTo>
                  <a:lnTo>
                    <a:pt x="1590562" y="1469089"/>
                  </a:lnTo>
                  <a:lnTo>
                    <a:pt x="0" y="1469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67852"/>
              </a:stretch>
            </a:blipFill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8B8253C-07A6-46E6-977F-2425E405BAC4}"/>
                </a:ext>
              </a:extLst>
            </p:cNvPr>
            <p:cNvSpPr/>
            <p:nvPr/>
          </p:nvSpPr>
          <p:spPr>
            <a:xfrm>
              <a:off x="0" y="1545289"/>
              <a:ext cx="2004115" cy="1102789"/>
            </a:xfrm>
            <a:custGeom>
              <a:avLst/>
              <a:gdLst/>
              <a:ahLst/>
              <a:cxnLst/>
              <a:rect l="l" t="t" r="r" b="b"/>
              <a:pathLst>
                <a:path w="2004115" h="1102789">
                  <a:moveTo>
                    <a:pt x="0" y="0"/>
                  </a:moveTo>
                  <a:lnTo>
                    <a:pt x="2004115" y="0"/>
                  </a:lnTo>
                  <a:lnTo>
                    <a:pt x="2004115" y="1102789"/>
                  </a:lnTo>
                  <a:lnTo>
                    <a:pt x="0" y="1102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9576"/>
              </a:stretch>
            </a:blipFill>
          </p:spPr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C1566E-7416-4E15-944A-2824AE9F1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863" y="684118"/>
            <a:ext cx="9413040" cy="14570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11F271-326B-4605-B73C-597122318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972" y="2036364"/>
            <a:ext cx="10854896" cy="10162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25F56E-A8F6-4396-A9AA-BBEBC659A7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750" y="3526188"/>
            <a:ext cx="8069352" cy="32031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25" y="1304925"/>
            <a:ext cx="11430000" cy="38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/>
          <p:nvPr/>
        </p:nvSpPr>
        <p:spPr>
          <a:xfrm>
            <a:off x="857250" y="1990725"/>
            <a:ext cx="1100137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0" u="none" strike="noStrike" cap="none" dirty="0">
                <a:solidFill>
                  <a:srgbClr val="FF9F1C"/>
                </a:solidFill>
                <a:latin typeface="Comfortaa"/>
                <a:ea typeface="Comfortaa"/>
                <a:cs typeface="Comfortaa"/>
                <a:sym typeface="Comfortaa"/>
              </a:rPr>
              <a:t>Симуляція: "Мій перший стартап"</a:t>
            </a:r>
            <a:endParaRPr lang="uk-UA" dirty="0"/>
          </a:p>
        </p:txBody>
      </p:sp>
      <p:sp>
        <p:nvSpPr>
          <p:cNvPr id="226" name="Google Shape;226;p22"/>
          <p:cNvSpPr txBox="1"/>
          <p:nvPr/>
        </p:nvSpPr>
        <p:spPr>
          <a:xfrm>
            <a:off x="857250" y="3648075"/>
            <a:ext cx="104775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0" i="0" u="none" strike="noStrike" cap="none" dirty="0">
                <a:solidFill>
                  <a:srgbClr val="F1F5F9"/>
                </a:solidFill>
                <a:latin typeface="Afacad Flux"/>
                <a:ea typeface="Afacad Flux"/>
                <a:cs typeface="Afacad Flux"/>
                <a:sym typeface="Afacad Flux"/>
              </a:rPr>
              <a:t>Час діяти! Об'єднайтеся в команди та пройдіть шлях від ідеї до презентації за 20 хвилин.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2357437"/>
            <a:ext cx="3619500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6250" y="2357437"/>
            <a:ext cx="3619500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1500" y="2357437"/>
            <a:ext cx="3619500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62125" y="2662237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3"/>
          <p:cNvSpPr txBox="1"/>
          <p:nvPr/>
        </p:nvSpPr>
        <p:spPr>
          <a:xfrm>
            <a:off x="1755695" y="3709987"/>
            <a:ext cx="87010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E293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1. Ідея</a:t>
            </a:r>
            <a:endParaRPr lang="uk-UA"/>
          </a:p>
        </p:txBody>
      </p:sp>
      <p:sp>
        <p:nvSpPr>
          <p:cNvPr id="237" name="Google Shape;237;p23"/>
          <p:cNvSpPr txBox="1"/>
          <p:nvPr/>
        </p:nvSpPr>
        <p:spPr>
          <a:xfrm>
            <a:off x="685800" y="4367212"/>
            <a:ext cx="30099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Визначте проблему та ваше рішення. Для кого це?</a:t>
            </a:r>
            <a:endParaRPr lang="uk-UA" sz="1600"/>
          </a:p>
        </p:txBody>
      </p:sp>
      <p:pic>
        <p:nvPicPr>
          <p:cNvPr id="238" name="Google Shape;238;p2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67375" y="2662237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3"/>
          <p:cNvSpPr txBox="1"/>
          <p:nvPr/>
        </p:nvSpPr>
        <p:spPr>
          <a:xfrm>
            <a:off x="5085873" y="3709987"/>
            <a:ext cx="202025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E293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2. Прототип</a:t>
            </a:r>
            <a:endParaRPr lang="uk-UA"/>
          </a:p>
        </p:txBody>
      </p:sp>
      <p:sp>
        <p:nvSpPr>
          <p:cNvPr id="240" name="Google Shape;240;p23"/>
          <p:cNvSpPr txBox="1"/>
          <p:nvPr/>
        </p:nvSpPr>
        <p:spPr>
          <a:xfrm>
            <a:off x="4591050" y="4367212"/>
            <a:ext cx="30099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Намалюйте ескіз або опишіть функціонал.</a:t>
            </a:r>
            <a:endParaRPr lang="uk-UA" sz="1600"/>
          </a:p>
        </p:txBody>
      </p:sp>
      <p:pic>
        <p:nvPicPr>
          <p:cNvPr id="241" name="Google Shape;241;p23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72625" y="2662237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3"/>
          <p:cNvSpPr txBox="1"/>
          <p:nvPr/>
        </p:nvSpPr>
        <p:spPr>
          <a:xfrm>
            <a:off x="9471183" y="3709987"/>
            <a:ext cx="106013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E293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3. Пітч</a:t>
            </a:r>
            <a:endParaRPr lang="uk-UA"/>
          </a:p>
        </p:txBody>
      </p:sp>
      <p:sp>
        <p:nvSpPr>
          <p:cNvPr id="243" name="Google Shape;243;p23"/>
          <p:cNvSpPr txBox="1"/>
          <p:nvPr/>
        </p:nvSpPr>
        <p:spPr>
          <a:xfrm>
            <a:off x="8496300" y="4367212"/>
            <a:ext cx="30099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Презентуйте проєкт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за 1 хвилину.</a:t>
            </a:r>
            <a:endParaRPr lang="uk-UA" sz="1600" dirty="0"/>
          </a:p>
        </p:txBody>
      </p:sp>
      <p:pic>
        <p:nvPicPr>
          <p:cNvPr id="244" name="Google Shape;244;p23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09775" y="2852737"/>
            <a:ext cx="3619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3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57875" y="2852737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3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820275" y="2852737"/>
            <a:ext cx="3619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3"/>
          <p:cNvSpPr txBox="1"/>
          <p:nvPr/>
        </p:nvSpPr>
        <p:spPr>
          <a:xfrm>
            <a:off x="381000" y="381000"/>
            <a:ext cx="11811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 dirty="0">
                <a:solidFill>
                  <a:srgbClr val="2EC4B6"/>
                </a:solidFill>
                <a:latin typeface="Comfortaa"/>
                <a:ea typeface="Comfortaa"/>
                <a:cs typeface="Comfortaa"/>
                <a:sym typeface="Comfortaa"/>
              </a:rPr>
              <a:t>Кроки симуляції</a:t>
            </a:r>
            <a:endParaRPr lang="uk-UA" dirty="0"/>
          </a:p>
        </p:txBody>
      </p:sp>
      <p:sp>
        <p:nvSpPr>
          <p:cNvPr id="248" name="Google Shape;248;p23"/>
          <p:cNvSpPr/>
          <p:nvPr/>
        </p:nvSpPr>
        <p:spPr>
          <a:xfrm>
            <a:off x="381000" y="981075"/>
            <a:ext cx="11430000" cy="28575"/>
          </a:xfrm>
          <a:prstGeom prst="rect">
            <a:avLst/>
          </a:prstGeom>
          <a:solidFill>
            <a:srgbClr val="FF9F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4"/>
          <p:cNvSpPr txBox="1"/>
          <p:nvPr/>
        </p:nvSpPr>
        <p:spPr>
          <a:xfrm>
            <a:off x="3513803" y="1816655"/>
            <a:ext cx="82971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"Найкращий спосіб передбачити майбутнє — створити його."</a:t>
            </a:r>
            <a:endParaRPr lang="uk-UA" sz="2800"/>
          </a:p>
        </p:txBody>
      </p:sp>
      <p:sp>
        <p:nvSpPr>
          <p:cNvPr id="255" name="Google Shape;255;p24"/>
          <p:cNvSpPr txBox="1"/>
          <p:nvPr/>
        </p:nvSpPr>
        <p:spPr>
          <a:xfrm>
            <a:off x="8496301" y="2467749"/>
            <a:ext cx="21063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Пітер Друкер</a:t>
            </a:r>
            <a:endParaRPr lang="uk-UA" sz="2000"/>
          </a:p>
        </p:txBody>
      </p:sp>
      <p:sp>
        <p:nvSpPr>
          <p:cNvPr id="256" name="Google Shape;256;p24"/>
          <p:cNvSpPr txBox="1"/>
          <p:nvPr/>
        </p:nvSpPr>
        <p:spPr>
          <a:xfrm>
            <a:off x="790575" y="4070389"/>
            <a:ext cx="1065847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Домашнє завдання</a:t>
            </a:r>
            <a:r>
              <a:rPr lang="uk-UA" sz="28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Запишіть одну конкретну дію, яку ви зробите завтра для своєї мрії.</a:t>
            </a:r>
            <a:endParaRPr lang="uk-UA" sz="2000" dirty="0"/>
          </a:p>
        </p:txBody>
      </p:sp>
      <p:sp>
        <p:nvSpPr>
          <p:cNvPr id="257" name="Google Shape;257;p24"/>
          <p:cNvSpPr txBox="1"/>
          <p:nvPr/>
        </p:nvSpPr>
        <p:spPr>
          <a:xfrm>
            <a:off x="2171700" y="381000"/>
            <a:ext cx="852487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 dirty="0">
                <a:solidFill>
                  <a:srgbClr val="2EC4B6"/>
                </a:solidFill>
                <a:latin typeface="Comfortaa"/>
                <a:ea typeface="Comfortaa"/>
                <a:cs typeface="Comfortaa"/>
                <a:sym typeface="Comfortaa"/>
              </a:rPr>
              <a:t>Підсумок</a:t>
            </a:r>
            <a:endParaRPr lang="uk-UA" dirty="0"/>
          </a:p>
        </p:txBody>
      </p:sp>
      <p:sp>
        <p:nvSpPr>
          <p:cNvPr id="258" name="Google Shape;258;p24"/>
          <p:cNvSpPr/>
          <p:nvPr/>
        </p:nvSpPr>
        <p:spPr>
          <a:xfrm>
            <a:off x="381000" y="981075"/>
            <a:ext cx="11430000" cy="28575"/>
          </a:xfrm>
          <a:prstGeom prst="rect">
            <a:avLst/>
          </a:prstGeom>
          <a:solidFill>
            <a:srgbClr val="FF9F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4C716D4E-9B78-4317-B7F1-74BCA69A4D49}"/>
              </a:ext>
            </a:extLst>
          </p:cNvPr>
          <p:cNvSpPr/>
          <p:nvPr/>
        </p:nvSpPr>
        <p:spPr>
          <a:xfrm>
            <a:off x="303783" y="190018"/>
            <a:ext cx="973583" cy="1317201"/>
          </a:xfrm>
          <a:custGeom>
            <a:avLst/>
            <a:gdLst/>
            <a:ahLst/>
            <a:cxnLst/>
            <a:rect l="l" t="t" r="r" b="b"/>
            <a:pathLst>
              <a:path w="1460375" h="1975802">
                <a:moveTo>
                  <a:pt x="0" y="0"/>
                </a:moveTo>
                <a:lnTo>
                  <a:pt x="1460375" y="0"/>
                </a:lnTo>
                <a:lnTo>
                  <a:pt x="1460375" y="1975802"/>
                </a:lnTo>
                <a:lnTo>
                  <a:pt x="0" y="1975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8B8154-5F50-40FE-B218-80AC3C7B5D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923" y="6081389"/>
            <a:ext cx="1274764" cy="5684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48300" y="3105150"/>
            <a:ext cx="3019425" cy="3390900"/>
          </a:xfrm>
          <a:prstGeom prst="rect">
            <a:avLst/>
          </a:prstGeom>
          <a:solidFill>
            <a:srgbClr val="D22233"/>
          </a:solidFill>
        </p:spPr>
      </p:sp>
      <p:sp>
        <p:nvSpPr>
          <p:cNvPr id="3" name="Freeform 3"/>
          <p:cNvSpPr/>
          <p:nvPr/>
        </p:nvSpPr>
        <p:spPr>
          <a:xfrm>
            <a:off x="270641" y="279980"/>
            <a:ext cx="973583" cy="1317201"/>
          </a:xfrm>
          <a:custGeom>
            <a:avLst/>
            <a:gdLst/>
            <a:ahLst/>
            <a:cxnLst/>
            <a:rect l="l" t="t" r="r" b="b"/>
            <a:pathLst>
              <a:path w="1460375" h="1975802">
                <a:moveTo>
                  <a:pt x="0" y="0"/>
                </a:moveTo>
                <a:lnTo>
                  <a:pt x="1460375" y="0"/>
                </a:lnTo>
                <a:lnTo>
                  <a:pt x="1460375" y="1975802"/>
                </a:lnTo>
                <a:lnTo>
                  <a:pt x="0" y="197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838693" y="3313490"/>
            <a:ext cx="2311146" cy="2743200"/>
          </a:xfrm>
          <a:custGeom>
            <a:avLst/>
            <a:gdLst/>
            <a:ahLst/>
            <a:cxnLst/>
            <a:rect l="l" t="t" r="r" b="b"/>
            <a:pathLst>
              <a:path w="3466719" h="4114800">
                <a:moveTo>
                  <a:pt x="0" y="0"/>
                </a:moveTo>
                <a:lnTo>
                  <a:pt x="3466719" y="0"/>
                </a:lnTo>
                <a:lnTo>
                  <a:pt x="34667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373024" y="537316"/>
            <a:ext cx="924248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38"/>
              </a:lnSpc>
            </a:pPr>
            <a:r>
              <a:rPr lang="uk-UA" sz="6134" b="1" spc="466" dirty="0">
                <a:solidFill>
                  <a:srgbClr val="FF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Дякуємо за увагу!</a:t>
            </a:r>
            <a:endParaRPr lang="en-US" sz="6134" b="1" spc="466" dirty="0">
              <a:solidFill>
                <a:srgbClr val="FF0000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  <p:sp>
        <p:nvSpPr>
          <p:cNvPr id="6" name="TextBox 6"/>
          <p:cNvSpPr txBox="1"/>
          <p:nvPr/>
        </p:nvSpPr>
        <p:spPr>
          <a:xfrm rot="-5400000">
            <a:off x="-1675555" y="2955410"/>
            <a:ext cx="6858000" cy="94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5"/>
              </a:lnSpc>
            </a:pPr>
            <a:r>
              <a:rPr lang="en-US" sz="5760" b="1">
                <a:solidFill>
                  <a:srgbClr val="020301"/>
                </a:solidFill>
                <a:latin typeface="PT Serif Bold"/>
                <a:ea typeface="PT Serif Bold"/>
                <a:cs typeface="PT Serif Bold"/>
                <a:sym typeface="PT Serif Bold"/>
              </a:rPr>
              <a:t>)))))))))))))))))))))))))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4D6CC1-CA5F-FB1A-6D09-52DBB69179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7" y="5846617"/>
            <a:ext cx="1274764" cy="5684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028825"/>
            <a:ext cx="54768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1209675" y="1752663"/>
            <a:ext cx="64579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Все починається з простої думки: "А що, якщо...?".</a:t>
            </a:r>
            <a:endParaRPr lang="uk-UA" sz="1800"/>
          </a:p>
        </p:txBody>
      </p:sp>
      <p:sp>
        <p:nvSpPr>
          <p:cNvPr id="94" name="Google Shape;94;p14"/>
          <p:cNvSpPr txBox="1"/>
          <p:nvPr/>
        </p:nvSpPr>
        <p:spPr>
          <a:xfrm>
            <a:off x="2409825" y="5719762"/>
            <a:ext cx="547687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0" i="0" u="none" strike="noStrike" cap="none">
                <a:solidFill>
                  <a:srgbClr val="334155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rPr>
              <a:t>Яка ідея надихає тебе?</a:t>
            </a:r>
            <a:endParaRPr lang="uk-UA" sz="2000"/>
          </a:p>
        </p:txBody>
      </p:sp>
      <p:pic>
        <p:nvPicPr>
          <p:cNvPr id="95" name="Google Shape;95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028825"/>
            <a:ext cx="54768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762000" y="2893367"/>
            <a:ext cx="59436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 dirty="0" err="1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Lego</a:t>
            </a:r>
            <a:r>
              <a:rPr lang="uk-UA" sz="24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</a:t>
            </a:r>
            <a:r>
              <a:rPr lang="uk-UA" sz="18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Почалося як ідея створювати дерев'яні іграшки.</a:t>
            </a:r>
            <a:endParaRPr lang="uk-UA" sz="1600"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762000" y="3738562"/>
            <a:ext cx="63817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 dirty="0" err="1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Instagram</a:t>
            </a:r>
            <a:r>
              <a:rPr lang="uk-UA" sz="24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</a:t>
            </a:r>
            <a:r>
              <a:rPr lang="uk-UA" sz="18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Спочатку був простим додатком для </a:t>
            </a:r>
            <a:r>
              <a:rPr lang="uk-UA" sz="1800" b="0" i="0" u="none" strike="noStrike" cap="none" dirty="0" err="1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чекінів</a:t>
            </a:r>
            <a:r>
              <a:rPr lang="uk-UA" sz="18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.</a:t>
            </a:r>
            <a:endParaRPr lang="uk-UA" sz="1600"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762000" y="4557712"/>
            <a:ext cx="50958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Ваш проєкт</a:t>
            </a:r>
            <a:r>
              <a:rPr lang="uk-UA" sz="2000" b="1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</a:t>
            </a:r>
            <a:r>
              <a:rPr lang="uk-UA" sz="2000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м</a:t>
            </a:r>
            <a:r>
              <a:rPr lang="uk-UA" sz="20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оже початися вже сьогодні!</a:t>
            </a:r>
            <a:endParaRPr lang="uk-UA" sz="1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381000" y="381000"/>
            <a:ext cx="11811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rgbClr val="2EC4B6"/>
                </a:solidFill>
                <a:latin typeface="Comfortaa"/>
                <a:ea typeface="Comfortaa"/>
                <a:cs typeface="Comfortaa"/>
                <a:sym typeface="Comfortaa"/>
              </a:rPr>
              <a:t>Ідеї, які змінили світ</a:t>
            </a:r>
            <a:endParaRPr lang="uk-UA"/>
          </a:p>
        </p:txBody>
      </p:sp>
      <p:sp>
        <p:nvSpPr>
          <p:cNvPr id="100" name="Google Shape;100;p14"/>
          <p:cNvSpPr/>
          <p:nvPr/>
        </p:nvSpPr>
        <p:spPr>
          <a:xfrm>
            <a:off x="381000" y="981075"/>
            <a:ext cx="11430000" cy="28575"/>
          </a:xfrm>
          <a:prstGeom prst="rect">
            <a:avLst/>
          </a:prstGeom>
          <a:solidFill>
            <a:srgbClr val="FF9F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2919412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3738562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4557712"/>
            <a:ext cx="20002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reeform 3">
            <a:extLst>
              <a:ext uri="{FF2B5EF4-FFF2-40B4-BE49-F238E27FC236}">
                <a16:creationId xmlns:a16="http://schemas.microsoft.com/office/drawing/2014/main" id="{DB13E8F1-CE72-4227-A3F8-8E92315830C5}"/>
              </a:ext>
            </a:extLst>
          </p:cNvPr>
          <p:cNvSpPr/>
          <p:nvPr/>
        </p:nvSpPr>
        <p:spPr>
          <a:xfrm>
            <a:off x="10922126" y="135361"/>
            <a:ext cx="973583" cy="1317201"/>
          </a:xfrm>
          <a:custGeom>
            <a:avLst/>
            <a:gdLst/>
            <a:ahLst/>
            <a:cxnLst/>
            <a:rect l="l" t="t" r="r" b="b"/>
            <a:pathLst>
              <a:path w="1460375" h="1975802">
                <a:moveTo>
                  <a:pt x="0" y="0"/>
                </a:moveTo>
                <a:lnTo>
                  <a:pt x="1460375" y="0"/>
                </a:lnTo>
                <a:lnTo>
                  <a:pt x="1460375" y="1975802"/>
                </a:lnTo>
                <a:lnTo>
                  <a:pt x="0" y="19758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97B2924-285F-4EA9-8FE6-B755F5A48D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535" y="6068969"/>
            <a:ext cx="1274764" cy="5684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2695575"/>
            <a:ext cx="5476875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695575"/>
            <a:ext cx="5476875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781050" y="3095625"/>
            <a:ext cx="491061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E293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💡 Ідея</a:t>
            </a:r>
            <a:endParaRPr lang="uk-UA"/>
          </a:p>
        </p:txBody>
      </p:sp>
      <p:sp>
        <p:nvSpPr>
          <p:cNvPr id="112" name="Google Shape;112;p15"/>
          <p:cNvSpPr txBox="1"/>
          <p:nvPr/>
        </p:nvSpPr>
        <p:spPr>
          <a:xfrm>
            <a:off x="781050" y="3619500"/>
            <a:ext cx="4676775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Це "іскра". Початковий задум, уявлення про новий продукт або спосіб вирішення проблеми. Вона існує переважно в уяві.</a:t>
            </a:r>
            <a:endParaRPr lang="uk-UA" sz="1600"/>
          </a:p>
        </p:txBody>
      </p:sp>
      <p:sp>
        <p:nvSpPr>
          <p:cNvPr id="113" name="Google Shape;113;p15"/>
          <p:cNvSpPr txBox="1"/>
          <p:nvPr/>
        </p:nvSpPr>
        <p:spPr>
          <a:xfrm>
            <a:off x="6734175" y="3095625"/>
            <a:ext cx="491061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 dirty="0">
                <a:solidFill>
                  <a:srgbClr val="1E293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🚀 Проєкт</a:t>
            </a:r>
            <a:endParaRPr lang="uk-UA" dirty="0"/>
          </a:p>
        </p:txBody>
      </p:sp>
      <p:sp>
        <p:nvSpPr>
          <p:cNvPr id="114" name="Google Shape;114;p15"/>
          <p:cNvSpPr txBox="1"/>
          <p:nvPr/>
        </p:nvSpPr>
        <p:spPr>
          <a:xfrm>
            <a:off x="6734175" y="3619500"/>
            <a:ext cx="4676775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Це план дій. Цілеспрямована діяльність, що має мету, конкретні завдання, ресурси, бюджет та очікуваний результат.</a:t>
            </a:r>
            <a:endParaRPr lang="uk-UA" sz="1600"/>
          </a:p>
        </p:txBody>
      </p:sp>
      <p:sp>
        <p:nvSpPr>
          <p:cNvPr id="115" name="Google Shape;115;p15"/>
          <p:cNvSpPr txBox="1"/>
          <p:nvPr/>
        </p:nvSpPr>
        <p:spPr>
          <a:xfrm>
            <a:off x="381000" y="381000"/>
            <a:ext cx="11811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 dirty="0">
                <a:solidFill>
                  <a:srgbClr val="2EC4B6"/>
                </a:solidFill>
                <a:latin typeface="Comfortaa"/>
                <a:ea typeface="Comfortaa"/>
                <a:cs typeface="Comfortaa"/>
                <a:sym typeface="Comfortaa"/>
              </a:rPr>
              <a:t>Ідея чи проєкт?</a:t>
            </a:r>
            <a:endParaRPr lang="uk-UA" dirty="0"/>
          </a:p>
        </p:txBody>
      </p:sp>
      <p:sp>
        <p:nvSpPr>
          <p:cNvPr id="116" name="Google Shape;116;p15"/>
          <p:cNvSpPr/>
          <p:nvPr/>
        </p:nvSpPr>
        <p:spPr>
          <a:xfrm>
            <a:off x="381000" y="981075"/>
            <a:ext cx="11430000" cy="28575"/>
          </a:xfrm>
          <a:prstGeom prst="rect">
            <a:avLst/>
          </a:prstGeom>
          <a:solidFill>
            <a:srgbClr val="FF9F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250" y="3290887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24250" y="3290887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0250" y="3290887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96250" y="3290887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82250" y="3290887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/>
          <p:nvPr/>
        </p:nvSpPr>
        <p:spPr>
          <a:xfrm>
            <a:off x="381000" y="4105275"/>
            <a:ext cx="11430000" cy="381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323850" y="4052887"/>
            <a:ext cx="24003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E293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Задум</a:t>
            </a:r>
            <a:endParaRPr lang="uk-UA"/>
          </a:p>
        </p:txBody>
      </p:sp>
      <p:sp>
        <p:nvSpPr>
          <p:cNvPr id="129" name="Google Shape;129;p16"/>
          <p:cNvSpPr txBox="1"/>
          <p:nvPr/>
        </p:nvSpPr>
        <p:spPr>
          <a:xfrm>
            <a:off x="381000" y="4529137"/>
            <a:ext cx="22860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475569"/>
                </a:solidFill>
                <a:latin typeface="Afacad Flux"/>
                <a:ea typeface="Afacad Flux"/>
                <a:cs typeface="Afacad Flux"/>
                <a:sym typeface="Afacad Flux"/>
              </a:rPr>
              <a:t>Генерування ідеї</a:t>
            </a:r>
            <a:endParaRPr lang="uk-UA" sz="2000"/>
          </a:p>
        </p:txBody>
      </p:sp>
      <p:sp>
        <p:nvSpPr>
          <p:cNvPr id="130" name="Google Shape;130;p16"/>
          <p:cNvSpPr txBox="1"/>
          <p:nvPr/>
        </p:nvSpPr>
        <p:spPr>
          <a:xfrm>
            <a:off x="2609850" y="4052887"/>
            <a:ext cx="24003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E293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План</a:t>
            </a:r>
            <a:endParaRPr lang="uk-UA"/>
          </a:p>
        </p:txBody>
      </p:sp>
      <p:sp>
        <p:nvSpPr>
          <p:cNvPr id="131" name="Google Shape;131;p16"/>
          <p:cNvSpPr txBox="1"/>
          <p:nvPr/>
        </p:nvSpPr>
        <p:spPr>
          <a:xfrm>
            <a:off x="2667000" y="4529137"/>
            <a:ext cx="22860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475569"/>
                </a:solidFill>
                <a:latin typeface="Afacad Flux"/>
                <a:ea typeface="Afacad Flux"/>
                <a:cs typeface="Afacad Flux"/>
                <a:sym typeface="Afacad Flux"/>
              </a:rPr>
              <a:t>Ресурси та бюджет</a:t>
            </a:r>
            <a:endParaRPr lang="uk-UA" sz="2000"/>
          </a:p>
        </p:txBody>
      </p:sp>
      <p:sp>
        <p:nvSpPr>
          <p:cNvPr id="132" name="Google Shape;132;p16"/>
          <p:cNvSpPr txBox="1"/>
          <p:nvPr/>
        </p:nvSpPr>
        <p:spPr>
          <a:xfrm>
            <a:off x="4895850" y="4052887"/>
            <a:ext cx="24003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E293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Прототип</a:t>
            </a:r>
            <a:endParaRPr lang="uk-UA"/>
          </a:p>
        </p:txBody>
      </p:sp>
      <p:sp>
        <p:nvSpPr>
          <p:cNvPr id="133" name="Google Shape;133;p16"/>
          <p:cNvSpPr txBox="1"/>
          <p:nvPr/>
        </p:nvSpPr>
        <p:spPr>
          <a:xfrm>
            <a:off x="4953000" y="4529137"/>
            <a:ext cx="22860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475569"/>
                </a:solidFill>
                <a:latin typeface="Afacad Flux"/>
                <a:ea typeface="Afacad Flux"/>
                <a:cs typeface="Afacad Flux"/>
                <a:sym typeface="Afacad Flux"/>
              </a:rPr>
              <a:t>Тестова модель</a:t>
            </a:r>
            <a:endParaRPr lang="uk-UA" sz="2000"/>
          </a:p>
        </p:txBody>
      </p:sp>
      <p:sp>
        <p:nvSpPr>
          <p:cNvPr id="134" name="Google Shape;134;p16"/>
          <p:cNvSpPr txBox="1"/>
          <p:nvPr/>
        </p:nvSpPr>
        <p:spPr>
          <a:xfrm>
            <a:off x="7181850" y="4052887"/>
            <a:ext cx="24003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E293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Дія</a:t>
            </a:r>
            <a:endParaRPr lang="uk-UA"/>
          </a:p>
        </p:txBody>
      </p:sp>
      <p:sp>
        <p:nvSpPr>
          <p:cNvPr id="135" name="Google Shape;135;p16"/>
          <p:cNvSpPr txBox="1"/>
          <p:nvPr/>
        </p:nvSpPr>
        <p:spPr>
          <a:xfrm>
            <a:off x="7239000" y="4529137"/>
            <a:ext cx="22860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475569"/>
                </a:solidFill>
                <a:latin typeface="Afacad Flux"/>
                <a:ea typeface="Afacad Flux"/>
                <a:cs typeface="Afacad Flux"/>
                <a:sym typeface="Afacad Flux"/>
              </a:rPr>
              <a:t>Реалізація</a:t>
            </a:r>
            <a:endParaRPr lang="uk-UA" sz="2000"/>
          </a:p>
        </p:txBody>
      </p:sp>
      <p:sp>
        <p:nvSpPr>
          <p:cNvPr id="136" name="Google Shape;136;p16"/>
          <p:cNvSpPr txBox="1"/>
          <p:nvPr/>
        </p:nvSpPr>
        <p:spPr>
          <a:xfrm>
            <a:off x="9467850" y="4052887"/>
            <a:ext cx="24003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E293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Фідбек</a:t>
            </a:r>
            <a:endParaRPr lang="uk-UA"/>
          </a:p>
        </p:txBody>
      </p:sp>
      <p:sp>
        <p:nvSpPr>
          <p:cNvPr id="137" name="Google Shape;137;p16"/>
          <p:cNvSpPr txBox="1"/>
          <p:nvPr/>
        </p:nvSpPr>
        <p:spPr>
          <a:xfrm>
            <a:off x="9525000" y="4529137"/>
            <a:ext cx="22860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475569"/>
                </a:solidFill>
                <a:latin typeface="Afacad Flux"/>
                <a:ea typeface="Afacad Flux"/>
                <a:cs typeface="Afacad Flux"/>
                <a:sym typeface="Afacad Flux"/>
              </a:rPr>
              <a:t>Оцінка результату</a:t>
            </a:r>
            <a:endParaRPr lang="uk-UA" sz="2000"/>
          </a:p>
        </p:txBody>
      </p:sp>
      <p:sp>
        <p:nvSpPr>
          <p:cNvPr id="138" name="Google Shape;138;p16"/>
          <p:cNvSpPr txBox="1"/>
          <p:nvPr/>
        </p:nvSpPr>
        <p:spPr>
          <a:xfrm>
            <a:off x="381000" y="381000"/>
            <a:ext cx="11811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 dirty="0">
                <a:solidFill>
                  <a:srgbClr val="2EC4B6"/>
                </a:solidFill>
                <a:latin typeface="Comfortaa"/>
                <a:ea typeface="Comfortaa"/>
                <a:cs typeface="Comfortaa"/>
                <a:sym typeface="Comfortaa"/>
              </a:rPr>
              <a:t>Етапи реалізації</a:t>
            </a:r>
            <a:endParaRPr lang="uk-UA" dirty="0"/>
          </a:p>
        </p:txBody>
      </p:sp>
      <p:sp>
        <p:nvSpPr>
          <p:cNvPr id="139" name="Google Shape;139;p16"/>
          <p:cNvSpPr/>
          <p:nvPr/>
        </p:nvSpPr>
        <p:spPr>
          <a:xfrm>
            <a:off x="381000" y="981075"/>
            <a:ext cx="11430000" cy="28575"/>
          </a:xfrm>
          <a:prstGeom prst="rect">
            <a:avLst/>
          </a:prstGeom>
          <a:solidFill>
            <a:srgbClr val="FF9F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1504950" y="489109"/>
            <a:ext cx="52006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 dirty="0">
                <a:solidFill>
                  <a:srgbClr val="2EC4B6"/>
                </a:solidFill>
                <a:latin typeface="Comfortaa"/>
                <a:ea typeface="Comfortaa"/>
                <a:cs typeface="Comfortaa"/>
                <a:sym typeface="Comfortaa"/>
              </a:rPr>
              <a:t>Швидкий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 dirty="0">
                <a:solidFill>
                  <a:srgbClr val="2EC4B6"/>
                </a:solidFill>
                <a:latin typeface="Comfortaa"/>
                <a:ea typeface="Comfortaa"/>
                <a:cs typeface="Comfortaa"/>
                <a:sym typeface="Comfortaa"/>
              </a:rPr>
              <a:t>прототип</a:t>
            </a:r>
            <a:endParaRPr lang="uk-UA" dirty="0"/>
          </a:p>
        </p:txBody>
      </p:sp>
      <p:sp>
        <p:nvSpPr>
          <p:cNvPr id="146" name="Google Shape;146;p17"/>
          <p:cNvSpPr/>
          <p:nvPr/>
        </p:nvSpPr>
        <p:spPr>
          <a:xfrm>
            <a:off x="571500" y="1676400"/>
            <a:ext cx="4953000" cy="28575"/>
          </a:xfrm>
          <a:prstGeom prst="rect">
            <a:avLst/>
          </a:prstGeom>
          <a:solidFill>
            <a:srgbClr val="FF9F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/>
          <p:nvPr/>
        </p:nvSpPr>
        <p:spPr>
          <a:xfrm>
            <a:off x="571500" y="2109787"/>
            <a:ext cx="52006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0" i="0" u="none" strike="noStrike" cap="none">
                <a:solidFill>
                  <a:srgbClr val="1E293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Помиляйся швидко та дешево</a:t>
            </a:r>
            <a:endParaRPr lang="uk-UA" sz="1600"/>
          </a:p>
        </p:txBody>
      </p:sp>
      <p:sp>
        <p:nvSpPr>
          <p:cNvPr id="149" name="Google Shape;149;p17"/>
          <p:cNvSpPr txBox="1"/>
          <p:nvPr/>
        </p:nvSpPr>
        <p:spPr>
          <a:xfrm>
            <a:off x="571500" y="2767012"/>
            <a:ext cx="4953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Прототип</a:t>
            </a:r>
            <a:r>
              <a:rPr lang="uk-UA" sz="18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— це спрощена версія вашої ідеї. Це може бути:</a:t>
            </a:r>
            <a:endParaRPr lang="uk-UA" sz="1600"/>
          </a:p>
        </p:txBody>
      </p:sp>
      <p:sp>
        <p:nvSpPr>
          <p:cNvPr id="150" name="Google Shape;150;p17"/>
          <p:cNvSpPr txBox="1"/>
          <p:nvPr/>
        </p:nvSpPr>
        <p:spPr>
          <a:xfrm>
            <a:off x="571500" y="5462587"/>
            <a:ext cx="4953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Головна мета — перевірити, чи працює ідея, перш ніж витрачати справжні гроші.</a:t>
            </a:r>
            <a:endParaRPr lang="uk-UA" sz="1800"/>
          </a:p>
        </p:txBody>
      </p:sp>
      <p:sp>
        <p:nvSpPr>
          <p:cNvPr id="151" name="Google Shape;151;p17"/>
          <p:cNvSpPr txBox="1"/>
          <p:nvPr/>
        </p:nvSpPr>
        <p:spPr>
          <a:xfrm>
            <a:off x="952500" y="3757612"/>
            <a:ext cx="45720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Малюнок на серветці.</a:t>
            </a:r>
            <a:endParaRPr lang="uk-UA" sz="1600" dirty="0"/>
          </a:p>
        </p:txBody>
      </p:sp>
      <p:sp>
        <p:nvSpPr>
          <p:cNvPr id="152" name="Google Shape;152;p17"/>
          <p:cNvSpPr txBox="1"/>
          <p:nvPr/>
        </p:nvSpPr>
        <p:spPr>
          <a:xfrm>
            <a:off x="952500" y="4262437"/>
            <a:ext cx="45720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Макет з картону та скотчу.</a:t>
            </a:r>
            <a:endParaRPr lang="uk-UA" sz="1600"/>
          </a:p>
        </p:txBody>
      </p:sp>
      <p:sp>
        <p:nvSpPr>
          <p:cNvPr id="153" name="Google Shape;153;p17"/>
          <p:cNvSpPr txBox="1"/>
          <p:nvPr/>
        </p:nvSpPr>
        <p:spPr>
          <a:xfrm>
            <a:off x="952500" y="4767262"/>
            <a:ext cx="45720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Сценарій послуги.</a:t>
            </a:r>
            <a:endParaRPr lang="uk-UA" sz="1600" dirty="0"/>
          </a:p>
        </p:txBody>
      </p:sp>
      <p:pic>
        <p:nvPicPr>
          <p:cNvPr id="154" name="Google Shape;154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4363" y="3863635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313" y="4371334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0550" y="4887486"/>
            <a:ext cx="200025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2200275"/>
            <a:ext cx="36195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6250" y="2200275"/>
            <a:ext cx="36195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1500" y="2200275"/>
            <a:ext cx="36195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62125" y="2505075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 txBox="1"/>
          <p:nvPr/>
        </p:nvSpPr>
        <p:spPr>
          <a:xfrm>
            <a:off x="970597" y="3552825"/>
            <a:ext cx="244030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 dirty="0">
                <a:solidFill>
                  <a:srgbClr val="1E293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Люди (команда)</a:t>
            </a:r>
            <a:endParaRPr lang="uk-UA" dirty="0"/>
          </a:p>
        </p:txBody>
      </p:sp>
      <p:sp>
        <p:nvSpPr>
          <p:cNvPr id="167" name="Google Shape;167;p18"/>
          <p:cNvSpPr txBox="1"/>
          <p:nvPr/>
        </p:nvSpPr>
        <p:spPr>
          <a:xfrm>
            <a:off x="685800" y="4210050"/>
            <a:ext cx="30099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Хто буде виконувати завдання? Які навички потрібні?</a:t>
            </a:r>
            <a:endParaRPr lang="uk-UA" sz="1600"/>
          </a:p>
        </p:txBody>
      </p:sp>
      <p:pic>
        <p:nvPicPr>
          <p:cNvPr id="168" name="Google Shape;168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67375" y="2505075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 txBox="1"/>
          <p:nvPr/>
        </p:nvSpPr>
        <p:spPr>
          <a:xfrm>
            <a:off x="5857875" y="3571190"/>
            <a:ext cx="58007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E293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Час</a:t>
            </a:r>
            <a:endParaRPr lang="uk-UA"/>
          </a:p>
        </p:txBody>
      </p:sp>
      <p:sp>
        <p:nvSpPr>
          <p:cNvPr id="170" name="Google Shape;170;p18"/>
          <p:cNvSpPr txBox="1"/>
          <p:nvPr/>
        </p:nvSpPr>
        <p:spPr>
          <a:xfrm>
            <a:off x="4591050" y="4210050"/>
            <a:ext cx="30099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Скільки часу потрібно на кожен етап? Дедлайни.</a:t>
            </a:r>
            <a:endParaRPr lang="uk-UA" sz="1600"/>
          </a:p>
        </p:txBody>
      </p:sp>
      <p:pic>
        <p:nvPicPr>
          <p:cNvPr id="171" name="Google Shape;171;p1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72625" y="2505075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8"/>
          <p:cNvSpPr txBox="1"/>
          <p:nvPr/>
        </p:nvSpPr>
        <p:spPr>
          <a:xfrm>
            <a:off x="9141142" y="3552825"/>
            <a:ext cx="172021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E293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Матеріали</a:t>
            </a:r>
            <a:endParaRPr lang="uk-UA"/>
          </a:p>
        </p:txBody>
      </p:sp>
      <p:sp>
        <p:nvSpPr>
          <p:cNvPr id="173" name="Google Shape;173;p18"/>
          <p:cNvSpPr txBox="1"/>
          <p:nvPr/>
        </p:nvSpPr>
        <p:spPr>
          <a:xfrm>
            <a:off x="8496300" y="4210050"/>
            <a:ext cx="30099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Обладнання, приміщення, сировина, інтернет-сервіси.</a:t>
            </a:r>
            <a:endParaRPr lang="uk-UA" sz="1600"/>
          </a:p>
        </p:txBody>
      </p:sp>
      <p:pic>
        <p:nvPicPr>
          <p:cNvPr id="174" name="Google Shape;174;p18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90712" y="2695575"/>
            <a:ext cx="60007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57875" y="2695575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63125" y="2695575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8"/>
          <p:cNvSpPr txBox="1"/>
          <p:nvPr/>
        </p:nvSpPr>
        <p:spPr>
          <a:xfrm>
            <a:off x="381000" y="381000"/>
            <a:ext cx="11811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 dirty="0">
                <a:solidFill>
                  <a:srgbClr val="2EC4B6"/>
                </a:solidFill>
                <a:latin typeface="Comfortaa"/>
                <a:ea typeface="Comfortaa"/>
                <a:cs typeface="Comfortaa"/>
                <a:sym typeface="Comfortaa"/>
              </a:rPr>
              <a:t>Необхідні ресурси</a:t>
            </a:r>
            <a:endParaRPr lang="uk-UA" dirty="0"/>
          </a:p>
        </p:txBody>
      </p:sp>
      <p:sp>
        <p:nvSpPr>
          <p:cNvPr id="178" name="Google Shape;178;p18"/>
          <p:cNvSpPr/>
          <p:nvPr/>
        </p:nvSpPr>
        <p:spPr>
          <a:xfrm>
            <a:off x="381000" y="981075"/>
            <a:ext cx="11430000" cy="28575"/>
          </a:xfrm>
          <a:prstGeom prst="rect">
            <a:avLst/>
          </a:prstGeom>
          <a:solidFill>
            <a:srgbClr val="FF9F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1390650"/>
            <a:ext cx="11430000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/>
          <p:nvPr/>
        </p:nvSpPr>
        <p:spPr>
          <a:xfrm>
            <a:off x="381000" y="1681162"/>
            <a:ext cx="11430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Приклад бюджету шкільного ярмарку (всього: 1000 грн)</a:t>
            </a:r>
            <a:endParaRPr lang="uk-UA" sz="1800" dirty="0"/>
          </a:p>
        </p:txBody>
      </p:sp>
      <p:sp>
        <p:nvSpPr>
          <p:cNvPr id="186" name="Google Shape;186;p19"/>
          <p:cNvSpPr txBox="1"/>
          <p:nvPr/>
        </p:nvSpPr>
        <p:spPr>
          <a:xfrm>
            <a:off x="381000" y="381000"/>
            <a:ext cx="11811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 dirty="0">
                <a:solidFill>
                  <a:srgbClr val="2EC4B6"/>
                </a:solidFill>
                <a:latin typeface="Comfortaa"/>
                <a:ea typeface="Comfortaa"/>
                <a:cs typeface="Comfortaa"/>
                <a:sym typeface="Comfortaa"/>
              </a:rPr>
              <a:t>Бюджет </a:t>
            </a:r>
            <a:r>
              <a:rPr lang="uk-UA" sz="3600" b="1" i="0" u="none" strike="noStrike" cap="none" dirty="0" err="1">
                <a:solidFill>
                  <a:srgbClr val="2EC4B6"/>
                </a:solidFill>
                <a:latin typeface="Comfortaa"/>
                <a:ea typeface="Comfortaa"/>
                <a:cs typeface="Comfortaa"/>
                <a:sym typeface="Comfortaa"/>
              </a:rPr>
              <a:t>проєкту</a:t>
            </a:r>
            <a:endParaRPr lang="uk-UA" dirty="0"/>
          </a:p>
        </p:txBody>
      </p:sp>
      <p:sp>
        <p:nvSpPr>
          <p:cNvPr id="187" name="Google Shape;187;p19"/>
          <p:cNvSpPr/>
          <p:nvPr/>
        </p:nvSpPr>
        <p:spPr>
          <a:xfrm>
            <a:off x="381000" y="981075"/>
            <a:ext cx="11430000" cy="28575"/>
          </a:xfrm>
          <a:prstGeom prst="rect">
            <a:avLst/>
          </a:prstGeom>
          <a:solidFill>
            <a:srgbClr val="FF9F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2028825"/>
            <a:ext cx="547687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3881437"/>
            <a:ext cx="547687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2028825"/>
            <a:ext cx="54768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0"/>
          <p:cNvSpPr txBox="1"/>
          <p:nvPr/>
        </p:nvSpPr>
        <p:spPr>
          <a:xfrm>
            <a:off x="5314950" y="1911310"/>
            <a:ext cx="58459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0" i="0" u="none" strike="noStrike" cap="none">
                <a:solidFill>
                  <a:srgbClr val="1E293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Як порахувати успіх?</a:t>
            </a:r>
            <a:endParaRPr lang="uk-UA" sz="1600"/>
          </a:p>
        </p:txBody>
      </p:sp>
      <p:sp>
        <p:nvSpPr>
          <p:cNvPr id="197" name="Google Shape;197;p20"/>
          <p:cNvSpPr txBox="1"/>
          <p:nvPr/>
        </p:nvSpPr>
        <p:spPr>
          <a:xfrm>
            <a:off x="6124575" y="2619374"/>
            <a:ext cx="54768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Щоб проєкт був сталим, потрібно розуміти просту формулу прибутку:</a:t>
            </a:r>
            <a:endParaRPr lang="uk-UA" sz="1800"/>
          </a:p>
        </p:txBody>
      </p:sp>
      <p:sp>
        <p:nvSpPr>
          <p:cNvPr id="198" name="Google Shape;198;p20"/>
          <p:cNvSpPr txBox="1"/>
          <p:nvPr/>
        </p:nvSpPr>
        <p:spPr>
          <a:xfrm>
            <a:off x="5755482" y="5423326"/>
            <a:ext cx="584596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Якщо результат додатній — ви в плюсі.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Якщо від'ємний — потрібно переглянути бюджет.</a:t>
            </a:r>
            <a:endParaRPr lang="uk-UA" sz="2000" dirty="0"/>
          </a:p>
        </p:txBody>
      </p:sp>
      <p:pic>
        <p:nvPicPr>
          <p:cNvPr id="199" name="Google Shape;199;p2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38875" y="4019550"/>
            <a:ext cx="5362576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/>
          <p:cNvSpPr txBox="1"/>
          <p:nvPr/>
        </p:nvSpPr>
        <p:spPr>
          <a:xfrm>
            <a:off x="381000" y="381000"/>
            <a:ext cx="11811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 dirty="0">
                <a:solidFill>
                  <a:srgbClr val="2EC4B6"/>
                </a:solidFill>
                <a:latin typeface="Comfortaa"/>
                <a:ea typeface="Comfortaa"/>
                <a:cs typeface="Comfortaa"/>
                <a:sym typeface="Comfortaa"/>
              </a:rPr>
              <a:t>Математика </a:t>
            </a:r>
            <a:r>
              <a:rPr lang="uk-UA" sz="3600" b="1" i="0" u="none" strike="noStrike" cap="none" dirty="0" err="1">
                <a:solidFill>
                  <a:srgbClr val="2EC4B6"/>
                </a:solidFill>
                <a:latin typeface="Comfortaa"/>
                <a:ea typeface="Comfortaa"/>
                <a:cs typeface="Comfortaa"/>
                <a:sym typeface="Comfortaa"/>
              </a:rPr>
              <a:t>проєкту</a:t>
            </a:r>
            <a:endParaRPr lang="uk-UA" dirty="0"/>
          </a:p>
        </p:txBody>
      </p:sp>
      <p:sp>
        <p:nvSpPr>
          <p:cNvPr id="201" name="Google Shape;201;p20"/>
          <p:cNvSpPr/>
          <p:nvPr/>
        </p:nvSpPr>
        <p:spPr>
          <a:xfrm>
            <a:off x="381000" y="981075"/>
            <a:ext cx="11430000" cy="28575"/>
          </a:xfrm>
          <a:prstGeom prst="rect">
            <a:avLst/>
          </a:prstGeom>
          <a:solidFill>
            <a:srgbClr val="FF9F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028825"/>
            <a:ext cx="54768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 txBox="1"/>
          <p:nvPr/>
        </p:nvSpPr>
        <p:spPr>
          <a:xfrm>
            <a:off x="1400175" y="1801773"/>
            <a:ext cx="57507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0" i="0" u="none" strike="noStrike" cap="none">
                <a:solidFill>
                  <a:srgbClr val="1E293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Фідбек — це подарунок</a:t>
            </a:r>
            <a:endParaRPr lang="uk-UA" sz="1600"/>
          </a:p>
        </p:txBody>
      </p:sp>
      <p:sp>
        <p:nvSpPr>
          <p:cNvPr id="209" name="Google Shape;209;p21"/>
          <p:cNvSpPr txBox="1"/>
          <p:nvPr/>
        </p:nvSpPr>
        <p:spPr>
          <a:xfrm>
            <a:off x="800100" y="2334578"/>
            <a:ext cx="54768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Він допомагає покращити продукт.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Як правильно давати фідбек?</a:t>
            </a:r>
            <a:endParaRPr lang="uk-UA" sz="1600" dirty="0"/>
          </a:p>
        </p:txBody>
      </p:sp>
      <p:pic>
        <p:nvPicPr>
          <p:cNvPr id="210" name="Google Shape;210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028825"/>
            <a:ext cx="54768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1"/>
          <p:cNvSpPr txBox="1"/>
          <p:nvPr/>
        </p:nvSpPr>
        <p:spPr>
          <a:xfrm>
            <a:off x="762000" y="3752849"/>
            <a:ext cx="592455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Метод "Сендвіча"</a:t>
            </a:r>
            <a:r>
              <a:rPr lang="uk-UA" sz="18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   Похвала ⮕ Порада ⮕ Похвала.</a:t>
            </a:r>
            <a:endParaRPr lang="uk-UA" sz="1600" dirty="0"/>
          </a:p>
        </p:txBody>
      </p:sp>
      <p:sp>
        <p:nvSpPr>
          <p:cNvPr id="212" name="Google Shape;212;p21"/>
          <p:cNvSpPr txBox="1"/>
          <p:nvPr/>
        </p:nvSpPr>
        <p:spPr>
          <a:xfrm>
            <a:off x="762000" y="4262436"/>
            <a:ext cx="58293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Конкретика</a:t>
            </a:r>
            <a:r>
              <a:rPr lang="uk-UA" sz="18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    Не "все погано", а "шрифт замалий".</a:t>
            </a:r>
            <a:endParaRPr lang="uk-UA" sz="1600" dirty="0"/>
          </a:p>
        </p:txBody>
      </p:sp>
      <p:sp>
        <p:nvSpPr>
          <p:cNvPr id="213" name="Google Shape;213;p21"/>
          <p:cNvSpPr txBox="1"/>
          <p:nvPr/>
        </p:nvSpPr>
        <p:spPr>
          <a:xfrm>
            <a:off x="762000" y="4747319"/>
            <a:ext cx="509587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Повага</a:t>
            </a:r>
            <a:r>
              <a:rPr lang="uk-UA" sz="18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    Критикуємо ідею, а не людину.</a:t>
            </a:r>
            <a:endParaRPr lang="uk-UA" sz="1600" dirty="0"/>
          </a:p>
        </p:txBody>
      </p:sp>
      <p:sp>
        <p:nvSpPr>
          <p:cNvPr id="214" name="Google Shape;214;p21"/>
          <p:cNvSpPr txBox="1"/>
          <p:nvPr/>
        </p:nvSpPr>
        <p:spPr>
          <a:xfrm>
            <a:off x="381000" y="381000"/>
            <a:ext cx="11811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 dirty="0">
                <a:solidFill>
                  <a:srgbClr val="2EC4B6"/>
                </a:solidFill>
                <a:latin typeface="Comfortaa"/>
                <a:ea typeface="Comfortaa"/>
                <a:cs typeface="Comfortaa"/>
                <a:sym typeface="Comfortaa"/>
              </a:rPr>
              <a:t>Зворотний зв'язок (фідбек)</a:t>
            </a:r>
            <a:endParaRPr lang="uk-UA" dirty="0"/>
          </a:p>
        </p:txBody>
      </p:sp>
      <p:sp>
        <p:nvSpPr>
          <p:cNvPr id="215" name="Google Shape;215;p21"/>
          <p:cNvSpPr/>
          <p:nvPr/>
        </p:nvSpPr>
        <p:spPr>
          <a:xfrm>
            <a:off x="381000" y="981075"/>
            <a:ext cx="11430000" cy="28575"/>
          </a:xfrm>
          <a:prstGeom prst="rect">
            <a:avLst/>
          </a:prstGeom>
          <a:solidFill>
            <a:srgbClr val="FF9F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3852862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4357687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4862512"/>
            <a:ext cx="200025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336AADD86DA047936E08ED21093B26" ma:contentTypeVersion="10" ma:contentTypeDescription="Створення нового документа." ma:contentTypeScope="" ma:versionID="a2cc19c3d362eb2a898f686ee525ef3d">
  <xsd:schema xmlns:xsd="http://www.w3.org/2001/XMLSchema" xmlns:xs="http://www.w3.org/2001/XMLSchema" xmlns:p="http://schemas.microsoft.com/office/2006/metadata/properties" xmlns:ns2="a7350a7d-edba-4f73-b4d3-7121544e08d5" xmlns:ns3="80c60820-71da-441b-b133-2d766bfa34f5" targetNamespace="http://schemas.microsoft.com/office/2006/metadata/properties" ma:root="true" ma:fieldsID="ae61241339663f0a5e9ec83056db91f3" ns2:_="" ns3:_="">
    <xsd:import namespace="a7350a7d-edba-4f73-b4d3-7121544e08d5"/>
    <xsd:import namespace="80c60820-71da-441b-b133-2d766bfa34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50a7d-edba-4f73-b4d3-7121544e08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7ca6929b-0d6c-4552-8166-371507af1e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60820-71da-441b-b133-2d766bfa34f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4fc45f4-18ab-42ef-abec-68d532554bcd}" ma:internalName="TaxCatchAll" ma:showField="CatchAllData" ma:web="80c60820-71da-441b-b133-2d766bfa34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c60820-71da-441b-b133-2d766bfa34f5" xsi:nil="true"/>
    <lcf76f155ced4ddcb4097134ff3c332f xmlns="a7350a7d-edba-4f73-b4d3-7121544e08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EAB86E-D262-40ED-A94A-254C82F168DC}"/>
</file>

<file path=customXml/itemProps2.xml><?xml version="1.0" encoding="utf-8"?>
<ds:datastoreItem xmlns:ds="http://schemas.openxmlformats.org/officeDocument/2006/customXml" ds:itemID="{F4054464-D4C4-4DE9-8509-9501C547557C}"/>
</file>

<file path=customXml/itemProps3.xml><?xml version="1.0" encoding="utf-8"?>
<ds:datastoreItem xmlns:ds="http://schemas.openxmlformats.org/officeDocument/2006/customXml" ds:itemID="{F9179113-78C3-4D63-A118-84EEC1A65062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376</Words>
  <Application>Microsoft Office PowerPoint</Application>
  <PresentationFormat>Широкий екран</PresentationFormat>
  <Paragraphs>69</Paragraphs>
  <Slides>13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3" baseType="lpstr">
      <vt:lpstr>Times New Roman</vt:lpstr>
      <vt:lpstr>Afacad Flux</vt:lpstr>
      <vt:lpstr>Comfortaa</vt:lpstr>
      <vt:lpstr>Arial</vt:lpstr>
      <vt:lpstr>Calibri</vt:lpstr>
      <vt:lpstr>Fira Sans Bold</vt:lpstr>
      <vt:lpstr>PT Serif Bold</vt:lpstr>
      <vt:lpstr>Comfortaa SemiBold</vt:lpstr>
      <vt:lpstr>Afacad Flux SemiBold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cp:lastModifiedBy>Tetyana Khomych</cp:lastModifiedBy>
  <cp:revision>3</cp:revision>
  <dcterms:modified xsi:type="dcterms:W3CDTF">2026-01-04T19:31:07Z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0x010100DC336AADD86DA047936E08ED21093B26</vt:lpwstr>
  </property>
</Properties>
</file>