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3"/>
  </p:notesMasterIdLst>
  <p:sldIdLst>
    <p:sldId id="272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86" r:id="rId12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Fira Sans Bold" panose="020B0604020202020204" charset="0"/>
      <p:regular r:id="rId18"/>
      <p:bold r:id="rId19"/>
    </p:embeddedFont>
    <p:embeddedFont>
      <p:font typeface="Montserrat" panose="00000500000000000000" pitchFamily="2" charset="-52"/>
      <p:regular r:id="rId20"/>
      <p:bold r:id="rId21"/>
      <p:italic r:id="rId22"/>
      <p:boldItalic r:id="rId23"/>
    </p:embeddedFont>
    <p:embeddedFont>
      <p:font typeface="Montserrat ExtraBold" panose="00000900000000000000" pitchFamily="2" charset="-52"/>
      <p:bold r:id="rId24"/>
      <p:boldItalic r:id="rId25"/>
    </p:embeddedFont>
    <p:embeddedFont>
      <p:font typeface="Montserrat SemiBold" panose="00000700000000000000" pitchFamily="2" charset="-52"/>
      <p:regular r:id="rId26"/>
      <p:bold r:id="rId27"/>
      <p:italic r:id="rId28"/>
      <p:boldItalic r:id="rId29"/>
    </p:embeddedFont>
    <p:embeddedFont>
      <p:font typeface="Open Sans" panose="020B0606030504020204" pitchFamily="34" charset="0"/>
      <p:regular r:id="rId30"/>
      <p:bold r:id="rId31"/>
      <p:italic r:id="rId32"/>
      <p:boldItalic r:id="rId33"/>
    </p:embeddedFont>
    <p:embeddedFont>
      <p:font typeface="PT Serif Bold" panose="020B0604020202020204" charset="0"/>
      <p:regular r:id="rId34"/>
      <p:bold r:id="rId35"/>
    </p:embeddedFont>
    <p:embeddedFont>
      <p:font typeface="Times" panose="02020603050405020304" pitchFamily="18" charset="0"/>
      <p:regular r:id="rId36"/>
      <p:bold r:id="rId37"/>
      <p:italic r:id="rId38"/>
      <p:bold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754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9" Type="http://schemas.openxmlformats.org/officeDocument/2006/relationships/font" Target="fonts/font26.fntdata"/><Relationship Id="rId21" Type="http://schemas.openxmlformats.org/officeDocument/2006/relationships/font" Target="fonts/font8.fntdata"/><Relationship Id="rId34" Type="http://schemas.openxmlformats.org/officeDocument/2006/relationships/font" Target="fonts/font21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font" Target="fonts/font19.fntdata"/><Relationship Id="rId37" Type="http://schemas.openxmlformats.org/officeDocument/2006/relationships/font" Target="fonts/font24.fntdata"/><Relationship Id="rId40" Type="http://schemas.openxmlformats.org/officeDocument/2006/relationships/presProps" Target="presProps.xml"/><Relationship Id="rId45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36" Type="http://schemas.openxmlformats.org/officeDocument/2006/relationships/font" Target="fonts/font23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font" Target="fonts/font18.fntdata"/><Relationship Id="rId44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35" Type="http://schemas.openxmlformats.org/officeDocument/2006/relationships/font" Target="fonts/font22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font" Target="fonts/font20.fntdata"/><Relationship Id="rId38" Type="http://schemas.openxmlformats.org/officeDocument/2006/relationships/font" Target="fonts/font25.fntdata"/><Relationship Id="rId46" Type="http://schemas.openxmlformats.org/officeDocument/2006/relationships/customXml" Target="../customXml/item3.xml"/><Relationship Id="rId20" Type="http://schemas.openxmlformats.org/officeDocument/2006/relationships/font" Target="fonts/font7.fntdata"/><Relationship Id="rId4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8.png"/><Relationship Id="rId3" Type="http://schemas.openxmlformats.org/officeDocument/2006/relationships/image" Target="../media/image6.png"/><Relationship Id="rId7" Type="http://schemas.openxmlformats.org/officeDocument/2006/relationships/image" Target="../media/image20.png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image" Target="../media/image34.png"/><Relationship Id="rId5" Type="http://schemas.openxmlformats.org/officeDocument/2006/relationships/image" Target="../media/image18.png"/><Relationship Id="rId10" Type="http://schemas.openxmlformats.org/officeDocument/2006/relationships/image" Target="../media/image3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37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6.png"/><Relationship Id="rId7" Type="http://schemas.openxmlformats.org/officeDocument/2006/relationships/image" Target="../media/image20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image" Target="../media/image27.png"/><Relationship Id="rId5" Type="http://schemas.openxmlformats.org/officeDocument/2006/relationships/image" Target="../media/image18.png"/><Relationship Id="rId10" Type="http://schemas.openxmlformats.org/officeDocument/2006/relationships/image" Target="../media/image26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913859" y="0"/>
            <a:ext cx="10490200" cy="685800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61" name="TextBox 61"/>
          <p:cNvSpPr txBox="1"/>
          <p:nvPr/>
        </p:nvSpPr>
        <p:spPr>
          <a:xfrm rot="-5400000">
            <a:off x="-1675555" y="2955378"/>
            <a:ext cx="6858000" cy="9472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65"/>
              </a:lnSpc>
            </a:pPr>
            <a:r>
              <a:rPr lang="en-US" sz="5760" b="1" dirty="0">
                <a:solidFill>
                  <a:srgbClr val="020301"/>
                </a:solidFill>
                <a:latin typeface="PT Serif Bold"/>
                <a:ea typeface="PT Serif Bold"/>
                <a:cs typeface="PT Serif Bold"/>
                <a:sym typeface="PT Serif Bold"/>
              </a:rPr>
              <a:t>)))))))))))))))))))))))))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6C8F1C7-C420-451E-829E-797A2AEF11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60" y="-1"/>
            <a:ext cx="1414545" cy="68580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26C0C49-4076-496E-80D5-521A674151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9" y="6160942"/>
            <a:ext cx="1274764" cy="568411"/>
          </a:xfrm>
          <a:prstGeom prst="rect">
            <a:avLst/>
          </a:prstGeom>
        </p:spPr>
      </p:pic>
      <p:grpSp>
        <p:nvGrpSpPr>
          <p:cNvPr id="12" name="Group 3">
            <a:extLst>
              <a:ext uri="{FF2B5EF4-FFF2-40B4-BE49-F238E27FC236}">
                <a16:creationId xmlns:a16="http://schemas.microsoft.com/office/drawing/2014/main" id="{C9442CC9-7038-4D86-A5C3-B1817A2AC66F}"/>
              </a:ext>
            </a:extLst>
          </p:cNvPr>
          <p:cNvGrpSpPr/>
          <p:nvPr/>
        </p:nvGrpSpPr>
        <p:grpSpPr>
          <a:xfrm>
            <a:off x="182097" y="284142"/>
            <a:ext cx="1002057" cy="1324039"/>
            <a:chOff x="0" y="0"/>
            <a:chExt cx="2004115" cy="2648078"/>
          </a:xfrm>
        </p:grpSpPr>
        <p:sp>
          <p:nvSpPr>
            <p:cNvPr id="13" name="Freeform 4">
              <a:extLst>
                <a:ext uri="{FF2B5EF4-FFF2-40B4-BE49-F238E27FC236}">
                  <a16:creationId xmlns:a16="http://schemas.microsoft.com/office/drawing/2014/main" id="{89BFD363-9A55-41AE-84C2-E96E225C6BEE}"/>
                </a:ext>
              </a:extLst>
            </p:cNvPr>
            <p:cNvSpPr/>
            <p:nvPr/>
          </p:nvSpPr>
          <p:spPr>
            <a:xfrm>
              <a:off x="311953" y="0"/>
              <a:ext cx="1590562" cy="1469089"/>
            </a:xfrm>
            <a:custGeom>
              <a:avLst/>
              <a:gdLst/>
              <a:ahLst/>
              <a:cxnLst/>
              <a:rect l="l" t="t" r="r" b="b"/>
              <a:pathLst>
                <a:path w="1590562" h="1469089">
                  <a:moveTo>
                    <a:pt x="0" y="0"/>
                  </a:moveTo>
                  <a:lnTo>
                    <a:pt x="1590562" y="0"/>
                  </a:lnTo>
                  <a:lnTo>
                    <a:pt x="1590562" y="1469089"/>
                  </a:lnTo>
                  <a:lnTo>
                    <a:pt x="0" y="14690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r="-167852"/>
              </a:stretch>
            </a:blipFill>
          </p:spPr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28B8253C-07A6-46E6-977F-2425E405BAC4}"/>
                </a:ext>
              </a:extLst>
            </p:cNvPr>
            <p:cNvSpPr/>
            <p:nvPr/>
          </p:nvSpPr>
          <p:spPr>
            <a:xfrm>
              <a:off x="0" y="1545289"/>
              <a:ext cx="2004115" cy="1102789"/>
            </a:xfrm>
            <a:custGeom>
              <a:avLst/>
              <a:gdLst/>
              <a:ahLst/>
              <a:cxnLst/>
              <a:rect l="l" t="t" r="r" b="b"/>
              <a:pathLst>
                <a:path w="2004115" h="1102789">
                  <a:moveTo>
                    <a:pt x="0" y="0"/>
                  </a:moveTo>
                  <a:lnTo>
                    <a:pt x="2004115" y="0"/>
                  </a:lnTo>
                  <a:lnTo>
                    <a:pt x="2004115" y="1102789"/>
                  </a:lnTo>
                  <a:lnTo>
                    <a:pt x="0" y="11027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59576"/>
              </a:stretch>
            </a:blipFill>
          </p:spPr>
        </p:sp>
      </p:grpSp>
      <p:sp>
        <p:nvSpPr>
          <p:cNvPr id="15" name="Google Shape;85;p13">
            <a:extLst>
              <a:ext uri="{FF2B5EF4-FFF2-40B4-BE49-F238E27FC236}">
                <a16:creationId xmlns:a16="http://schemas.microsoft.com/office/drawing/2014/main" id="{0F3287B6-3FDD-4B8C-82E3-5531DF9ED752}"/>
              </a:ext>
            </a:extLst>
          </p:cNvPr>
          <p:cNvSpPr txBox="1"/>
          <p:nvPr/>
        </p:nvSpPr>
        <p:spPr>
          <a:xfrm>
            <a:off x="2422015" y="284142"/>
            <a:ext cx="5200650" cy="1846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6000" b="0" i="0" u="none" strike="noStrike" cap="none" dirty="0">
                <a:solidFill>
                  <a:srgbClr val="B45309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ЗІРКОВИЙ ЧАС</a:t>
            </a:r>
            <a:endParaRPr lang="uk-UA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169ED5A-BFDE-427C-AAC6-D87B3A4DF1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2354" y="-2"/>
            <a:ext cx="3940810" cy="4143375"/>
          </a:xfrm>
          <a:prstGeom prst="rect">
            <a:avLst/>
          </a:prstGeom>
        </p:spPr>
      </p:pic>
      <p:sp>
        <p:nvSpPr>
          <p:cNvPr id="18" name="Google Shape;86;p13">
            <a:extLst>
              <a:ext uri="{FF2B5EF4-FFF2-40B4-BE49-F238E27FC236}">
                <a16:creationId xmlns:a16="http://schemas.microsoft.com/office/drawing/2014/main" id="{2A28EEC7-F1BE-4F08-970D-5A35B4014D07}"/>
              </a:ext>
            </a:extLst>
          </p:cNvPr>
          <p:cNvSpPr txBox="1"/>
          <p:nvPr/>
        </p:nvSpPr>
        <p:spPr>
          <a:xfrm>
            <a:off x="2739386" y="3589139"/>
            <a:ext cx="520065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000" b="0" i="0" u="none" strike="noStrike" cap="none" dirty="0">
                <a:solidFill>
                  <a:srgbClr val="64748B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ПРЕЗЕНТАЦІЯ ПРОЄКТУ</a:t>
            </a:r>
            <a:endParaRPr lang="uk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EA392B7-41C2-449F-B9C5-9CF7A7C279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85370" y="4816783"/>
            <a:ext cx="7810825" cy="127523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Google Shape;223;p22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22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6250" y="2245221"/>
            <a:ext cx="3555950" cy="35486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22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17950" y="2245221"/>
            <a:ext cx="3555950" cy="35486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22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159650" y="2245221"/>
            <a:ext cx="3555950" cy="35486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22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825525" y="2550021"/>
            <a:ext cx="857250" cy="857250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22"/>
          <p:cNvSpPr txBox="1"/>
          <p:nvPr/>
        </p:nvSpPr>
        <p:spPr>
          <a:xfrm>
            <a:off x="828972" y="3597771"/>
            <a:ext cx="2850356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100" b="0" i="0" u="none" strike="noStrike" cap="none">
                <a:solidFill>
                  <a:srgbClr val="1E293B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ЗАПИСАТИ ВІДЕО</a:t>
            </a:r>
            <a:endParaRPr lang="uk-UA"/>
          </a:p>
        </p:txBody>
      </p:sp>
      <p:sp>
        <p:nvSpPr>
          <p:cNvPr id="229" name="Google Shape;229;p22"/>
          <p:cNvSpPr txBox="1"/>
          <p:nvPr/>
        </p:nvSpPr>
        <p:spPr>
          <a:xfrm>
            <a:off x="781050" y="4274046"/>
            <a:ext cx="2946350" cy="812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650" b="0" i="0" u="none" strike="noStrike" cap="none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Запиши 1-хвилинний пітч своєї ідеї на камеру.</a:t>
            </a:r>
            <a:endParaRPr lang="uk-UA"/>
          </a:p>
        </p:txBody>
      </p:sp>
      <p:pic>
        <p:nvPicPr>
          <p:cNvPr id="230" name="Google Shape;230;p22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667226" y="2550021"/>
            <a:ext cx="857250" cy="857250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22"/>
          <p:cNvSpPr txBox="1"/>
          <p:nvPr/>
        </p:nvSpPr>
        <p:spPr>
          <a:xfrm>
            <a:off x="5000714" y="3597771"/>
            <a:ext cx="2190273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100" b="0" i="0" u="none" strike="noStrike" cap="none">
                <a:solidFill>
                  <a:srgbClr val="1E293B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САМОАНАЛІЗ</a:t>
            </a:r>
            <a:endParaRPr lang="uk-UA"/>
          </a:p>
        </p:txBody>
      </p:sp>
      <p:sp>
        <p:nvSpPr>
          <p:cNvPr id="232" name="Google Shape;232;p22"/>
          <p:cNvSpPr txBox="1"/>
          <p:nvPr/>
        </p:nvSpPr>
        <p:spPr>
          <a:xfrm>
            <a:off x="4622750" y="4274046"/>
            <a:ext cx="2946350" cy="1218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650" b="0" i="0" u="none" strike="noStrike" cap="none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Переглянь відео. Що тобі вдалося? Над чим треба попрацювати?</a:t>
            </a:r>
            <a:endParaRPr lang="uk-UA"/>
          </a:p>
        </p:txBody>
      </p:sp>
      <p:pic>
        <p:nvPicPr>
          <p:cNvPr id="233" name="Google Shape;233;p22" descr="image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508926" y="2550021"/>
            <a:ext cx="857250" cy="857250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22"/>
          <p:cNvSpPr txBox="1"/>
          <p:nvPr/>
        </p:nvSpPr>
        <p:spPr>
          <a:xfrm>
            <a:off x="9317474" y="3597771"/>
            <a:ext cx="1240155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100" b="0" i="0" u="none" strike="noStrike" cap="none">
                <a:solidFill>
                  <a:srgbClr val="1E293B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ФІДБЕК</a:t>
            </a:r>
            <a:endParaRPr lang="uk-UA"/>
          </a:p>
        </p:txBody>
      </p:sp>
      <p:sp>
        <p:nvSpPr>
          <p:cNvPr id="235" name="Google Shape;235;p22"/>
          <p:cNvSpPr txBox="1"/>
          <p:nvPr/>
        </p:nvSpPr>
        <p:spPr>
          <a:xfrm>
            <a:off x="8464450" y="4274046"/>
            <a:ext cx="2946350" cy="1218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650" b="0" i="0" u="none" strike="noStrike" cap="none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Покажи відео другу або батькам і попроси "2 плюси та 1 пораду".</a:t>
            </a:r>
            <a:endParaRPr lang="uk-UA"/>
          </a:p>
        </p:txBody>
      </p:sp>
      <p:pic>
        <p:nvPicPr>
          <p:cNvPr id="236" name="Google Shape;236;p22" descr="image.pn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987450" y="2740521"/>
            <a:ext cx="533400" cy="47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22" descr="image.pn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5857726" y="2740521"/>
            <a:ext cx="476250" cy="47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22" descr="image.png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9670851" y="2740521"/>
            <a:ext cx="533400" cy="476250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22"/>
          <p:cNvSpPr txBox="1"/>
          <p:nvPr/>
        </p:nvSpPr>
        <p:spPr>
          <a:xfrm>
            <a:off x="476250" y="476250"/>
            <a:ext cx="11715750" cy="62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050" b="1" i="0" u="none" strike="noStrike" cap="none">
                <a:solidFill>
                  <a:srgbClr val="B45309"/>
                </a:solidFill>
                <a:latin typeface="Montserrat"/>
                <a:ea typeface="Montserrat"/>
                <a:cs typeface="Montserrat"/>
                <a:sym typeface="Montserrat"/>
              </a:rPr>
              <a:t>ДОМАШНЄ ЗАВДАННЯ</a:t>
            </a:r>
            <a:endParaRPr lang="uk-UA"/>
          </a:p>
        </p:txBody>
      </p:sp>
      <p:sp>
        <p:nvSpPr>
          <p:cNvPr id="240" name="Google Shape;240;p22"/>
          <p:cNvSpPr/>
          <p:nvPr/>
        </p:nvSpPr>
        <p:spPr>
          <a:xfrm>
            <a:off x="476250" y="1247775"/>
            <a:ext cx="11239500" cy="28575"/>
          </a:xfrm>
          <a:prstGeom prst="rect">
            <a:avLst/>
          </a:prstGeom>
          <a:solidFill>
            <a:srgbClr val="FCD34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Freeform 3">
            <a:extLst>
              <a:ext uri="{FF2B5EF4-FFF2-40B4-BE49-F238E27FC236}">
                <a16:creationId xmlns:a16="http://schemas.microsoft.com/office/drawing/2014/main" id="{6A412C85-BA38-4918-B6F3-CD6927E730AA}"/>
              </a:ext>
            </a:extLst>
          </p:cNvPr>
          <p:cNvSpPr/>
          <p:nvPr/>
        </p:nvSpPr>
        <p:spPr>
          <a:xfrm>
            <a:off x="10924008" y="404145"/>
            <a:ext cx="973583" cy="1317201"/>
          </a:xfrm>
          <a:custGeom>
            <a:avLst/>
            <a:gdLst/>
            <a:ahLst/>
            <a:cxnLst/>
            <a:rect l="l" t="t" r="r" b="b"/>
            <a:pathLst>
              <a:path w="1460375" h="1975802">
                <a:moveTo>
                  <a:pt x="0" y="0"/>
                </a:moveTo>
                <a:lnTo>
                  <a:pt x="1460375" y="0"/>
                </a:lnTo>
                <a:lnTo>
                  <a:pt x="1460375" y="1975802"/>
                </a:lnTo>
                <a:lnTo>
                  <a:pt x="0" y="1975802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8C0A47BB-639B-44A7-AA11-00C6B5D52DB9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0835" y="6041733"/>
            <a:ext cx="1456755" cy="64956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448300" y="3105150"/>
            <a:ext cx="3019425" cy="3390900"/>
          </a:xfrm>
          <a:prstGeom prst="rect">
            <a:avLst/>
          </a:prstGeom>
          <a:solidFill>
            <a:srgbClr val="D22233"/>
          </a:solidFill>
        </p:spPr>
      </p:sp>
      <p:sp>
        <p:nvSpPr>
          <p:cNvPr id="3" name="Freeform 3"/>
          <p:cNvSpPr/>
          <p:nvPr/>
        </p:nvSpPr>
        <p:spPr>
          <a:xfrm>
            <a:off x="270641" y="279980"/>
            <a:ext cx="973583" cy="1317201"/>
          </a:xfrm>
          <a:custGeom>
            <a:avLst/>
            <a:gdLst/>
            <a:ahLst/>
            <a:cxnLst/>
            <a:rect l="l" t="t" r="r" b="b"/>
            <a:pathLst>
              <a:path w="1460375" h="1975802">
                <a:moveTo>
                  <a:pt x="0" y="0"/>
                </a:moveTo>
                <a:lnTo>
                  <a:pt x="1460375" y="0"/>
                </a:lnTo>
                <a:lnTo>
                  <a:pt x="1460375" y="1975802"/>
                </a:lnTo>
                <a:lnTo>
                  <a:pt x="0" y="197580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5838693" y="3313490"/>
            <a:ext cx="2311146" cy="2743200"/>
          </a:xfrm>
          <a:custGeom>
            <a:avLst/>
            <a:gdLst/>
            <a:ahLst/>
            <a:cxnLst/>
            <a:rect l="l" t="t" r="r" b="b"/>
            <a:pathLst>
              <a:path w="3466719" h="4114800">
                <a:moveTo>
                  <a:pt x="0" y="0"/>
                </a:moveTo>
                <a:lnTo>
                  <a:pt x="3466719" y="0"/>
                </a:lnTo>
                <a:lnTo>
                  <a:pt x="346671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2373024" y="537316"/>
            <a:ext cx="9242485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38"/>
              </a:lnSpc>
            </a:pPr>
            <a:r>
              <a:rPr lang="uk-UA" sz="6134" b="1" spc="466" dirty="0">
                <a:solidFill>
                  <a:srgbClr val="FF0000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Дякуємо за увагу!</a:t>
            </a:r>
            <a:endParaRPr lang="en-US" sz="6134" b="1" spc="466" dirty="0">
              <a:solidFill>
                <a:srgbClr val="FF0000"/>
              </a:solidFill>
              <a:latin typeface="Fira Sans Bold"/>
              <a:ea typeface="Fira Sans Bold"/>
              <a:cs typeface="Fira Sans Bold"/>
              <a:sym typeface="Fira Sans Bold"/>
            </a:endParaRPr>
          </a:p>
        </p:txBody>
      </p:sp>
      <p:sp>
        <p:nvSpPr>
          <p:cNvPr id="6" name="TextBox 6"/>
          <p:cNvSpPr txBox="1"/>
          <p:nvPr/>
        </p:nvSpPr>
        <p:spPr>
          <a:xfrm rot="-5400000">
            <a:off x="-1675555" y="2955410"/>
            <a:ext cx="6858000" cy="9471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65"/>
              </a:lnSpc>
            </a:pPr>
            <a:r>
              <a:rPr lang="en-US" sz="5760" b="1">
                <a:solidFill>
                  <a:srgbClr val="020301"/>
                </a:solidFill>
                <a:latin typeface="PT Serif Bold"/>
                <a:ea typeface="PT Serif Bold"/>
                <a:cs typeface="PT Serif Bold"/>
                <a:sym typeface="PT Serif Bold"/>
              </a:rPr>
              <a:t>)))))))))))))))))))))))))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C4D6CC1-CA5F-FB1A-6D09-52DBB69179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17" y="5846617"/>
            <a:ext cx="1274764" cy="56841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4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4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6250" y="2153691"/>
            <a:ext cx="8572500" cy="2550616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4"/>
          <p:cNvSpPr txBox="1"/>
          <p:nvPr/>
        </p:nvSpPr>
        <p:spPr>
          <a:xfrm>
            <a:off x="885825" y="2563266"/>
            <a:ext cx="7753350" cy="1440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600" b="0" i="0" u="none" strike="noStrike" cap="none">
                <a:solidFill>
                  <a:srgbClr val="B4530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"Кожна велика ідея варта того, щоб її почули."</a:t>
            </a:r>
            <a:endParaRPr lang="uk-UA"/>
          </a:p>
        </p:txBody>
      </p:sp>
      <p:sp>
        <p:nvSpPr>
          <p:cNvPr id="96" name="Google Shape;96;p14"/>
          <p:cNvSpPr txBox="1"/>
          <p:nvPr/>
        </p:nvSpPr>
        <p:spPr>
          <a:xfrm>
            <a:off x="2400300" y="4136236"/>
            <a:ext cx="775335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0" i="0" u="none" strike="noStrike" cap="none" dirty="0">
                <a:solidFill>
                  <a:srgbClr val="64748B"/>
                </a:solidFill>
                <a:latin typeface="Times"/>
                <a:ea typeface="Times"/>
                <a:cs typeface="Times"/>
                <a:sym typeface="Times"/>
              </a:rPr>
              <a:t>— Твоя мета сьогодні</a:t>
            </a:r>
            <a:endParaRPr lang="uk-UA" dirty="0"/>
          </a:p>
        </p:txBody>
      </p:sp>
      <p:sp>
        <p:nvSpPr>
          <p:cNvPr id="6" name="Freeform 3">
            <a:extLst>
              <a:ext uri="{FF2B5EF4-FFF2-40B4-BE49-F238E27FC236}">
                <a16:creationId xmlns:a16="http://schemas.microsoft.com/office/drawing/2014/main" id="{F3B8B4F9-F9F6-406C-9959-A29300F472A6}"/>
              </a:ext>
            </a:extLst>
          </p:cNvPr>
          <p:cNvSpPr/>
          <p:nvPr/>
        </p:nvSpPr>
        <p:spPr>
          <a:xfrm>
            <a:off x="259904" y="217697"/>
            <a:ext cx="973583" cy="1317201"/>
          </a:xfrm>
          <a:custGeom>
            <a:avLst/>
            <a:gdLst/>
            <a:ahLst/>
            <a:cxnLst/>
            <a:rect l="l" t="t" r="r" b="b"/>
            <a:pathLst>
              <a:path w="1460375" h="1975802">
                <a:moveTo>
                  <a:pt x="0" y="0"/>
                </a:moveTo>
                <a:lnTo>
                  <a:pt x="1460375" y="0"/>
                </a:lnTo>
                <a:lnTo>
                  <a:pt x="1460375" y="1975802"/>
                </a:lnTo>
                <a:lnTo>
                  <a:pt x="0" y="197580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D26975E-7839-4C24-8BB2-9CD61CC084F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7685" y="5886451"/>
            <a:ext cx="1574411" cy="70202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81750" y="2428875"/>
            <a:ext cx="5334000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5"/>
          <p:cNvSpPr txBox="1"/>
          <p:nvPr/>
        </p:nvSpPr>
        <p:spPr>
          <a:xfrm>
            <a:off x="642937" y="2077962"/>
            <a:ext cx="5476875" cy="886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0" i="0" u="none" strike="noStrike" cap="none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Презентація — це не просто слова, це інструмент впливу.</a:t>
            </a:r>
            <a:endParaRPr lang="uk-UA" sz="1600"/>
          </a:p>
        </p:txBody>
      </p:sp>
      <p:pic>
        <p:nvPicPr>
          <p:cNvPr id="104" name="Google Shape;104;p15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19850" y="2466975"/>
            <a:ext cx="5257800" cy="37338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5"/>
          <p:cNvSpPr txBox="1"/>
          <p:nvPr/>
        </p:nvSpPr>
        <p:spPr>
          <a:xfrm>
            <a:off x="962025" y="3351535"/>
            <a:ext cx="4857750" cy="886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 i="0" u="none" strike="noStrike" cap="none" dirty="0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Вплив:</a:t>
            </a:r>
            <a:r>
              <a:rPr lang="uk-UA" sz="1800" b="0" i="0" u="none" strike="noStrike" cap="none" dirty="0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 можливість переконати інших у цінності твоєї ідеї.</a:t>
            </a:r>
            <a:endParaRPr lang="uk-UA" dirty="0"/>
          </a:p>
        </p:txBody>
      </p:sp>
      <p:sp>
        <p:nvSpPr>
          <p:cNvPr id="106" name="Google Shape;106;p15"/>
          <p:cNvSpPr txBox="1"/>
          <p:nvPr/>
        </p:nvSpPr>
        <p:spPr>
          <a:xfrm>
            <a:off x="962025" y="4333279"/>
            <a:ext cx="4857750" cy="886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 i="0" u="none" strike="noStrike" cap="none" dirty="0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Лідерство:</a:t>
            </a:r>
            <a:r>
              <a:rPr lang="uk-UA" sz="1800" b="0" i="0" u="none" strike="noStrike" cap="none" dirty="0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 уміння вести за собою та надихати команду.</a:t>
            </a:r>
            <a:endParaRPr lang="uk-UA" dirty="0"/>
          </a:p>
        </p:txBody>
      </p:sp>
      <p:sp>
        <p:nvSpPr>
          <p:cNvPr id="107" name="Google Shape;107;p15"/>
          <p:cNvSpPr txBox="1"/>
          <p:nvPr/>
        </p:nvSpPr>
        <p:spPr>
          <a:xfrm>
            <a:off x="962025" y="5315023"/>
            <a:ext cx="4857750" cy="886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 i="0" u="none" strike="noStrike" cap="none" dirty="0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Успіх:</a:t>
            </a:r>
            <a:r>
              <a:rPr lang="uk-UA" sz="1800" b="0" i="0" u="none" strike="noStrike" cap="none" dirty="0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 від шкільного проєкту до майбутньої кар'єри.</a:t>
            </a:r>
            <a:endParaRPr lang="uk-UA" dirty="0"/>
          </a:p>
        </p:txBody>
      </p:sp>
      <p:sp>
        <p:nvSpPr>
          <p:cNvPr id="108" name="Google Shape;108;p15"/>
          <p:cNvSpPr txBox="1"/>
          <p:nvPr/>
        </p:nvSpPr>
        <p:spPr>
          <a:xfrm>
            <a:off x="781050" y="798552"/>
            <a:ext cx="11715750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600" b="1" i="0" u="none" strike="noStrike" cap="none">
                <a:solidFill>
                  <a:srgbClr val="B45309"/>
                </a:solidFill>
                <a:latin typeface="Montserrat"/>
                <a:ea typeface="Montserrat"/>
                <a:cs typeface="Montserrat"/>
                <a:sym typeface="Montserrat"/>
              </a:rPr>
              <a:t>ЧОМУ ВАЖЛИВО ВМІТИ ПРЕЗЕНТУВАТИ?</a:t>
            </a:r>
            <a:endParaRPr lang="uk-UA" sz="1100"/>
          </a:p>
        </p:txBody>
      </p:sp>
      <p:sp>
        <p:nvSpPr>
          <p:cNvPr id="109" name="Google Shape;109;p15"/>
          <p:cNvSpPr/>
          <p:nvPr/>
        </p:nvSpPr>
        <p:spPr>
          <a:xfrm>
            <a:off x="476250" y="1876425"/>
            <a:ext cx="11239500" cy="28575"/>
          </a:xfrm>
          <a:prstGeom prst="rect">
            <a:avLst/>
          </a:prstGeom>
          <a:solidFill>
            <a:srgbClr val="FCD34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0" name="Google Shape;110;p15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76250" y="3500586"/>
            <a:ext cx="304800" cy="27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5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76250" y="4470052"/>
            <a:ext cx="304800" cy="27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5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76250" y="5439519"/>
            <a:ext cx="304800" cy="276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16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6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65425" y="2726232"/>
            <a:ext cx="762000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6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02201" y="2726232"/>
            <a:ext cx="762000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6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438977" y="2726232"/>
            <a:ext cx="762000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6"/>
          <p:cNvSpPr/>
          <p:nvPr/>
        </p:nvSpPr>
        <p:spPr>
          <a:xfrm>
            <a:off x="952500" y="4191000"/>
            <a:ext cx="10287000" cy="3810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16"/>
          <p:cNvSpPr txBox="1"/>
          <p:nvPr/>
        </p:nvSpPr>
        <p:spPr>
          <a:xfrm>
            <a:off x="382740" y="3784699"/>
            <a:ext cx="3933772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0" i="0" u="none" strike="noStrike" cap="none">
                <a:solidFill>
                  <a:srgbClr val="1E293B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ВСТУП</a:t>
            </a:r>
            <a:endParaRPr lang="uk-UA"/>
          </a:p>
        </p:txBody>
      </p:sp>
      <p:sp>
        <p:nvSpPr>
          <p:cNvPr id="123" name="Google Shape;123;p16"/>
          <p:cNvSpPr txBox="1"/>
          <p:nvPr/>
        </p:nvSpPr>
        <p:spPr>
          <a:xfrm>
            <a:off x="476250" y="4489251"/>
            <a:ext cx="3746450" cy="9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 b="0" i="0" u="none" strike="noStrike" cap="none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"Гачок" для уваги.</a:t>
            </a:r>
            <a:br>
              <a:rPr lang="uk-UA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uk-UA" sz="2000" b="0" i="0" u="none" strike="noStrike" cap="none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 Про що буде мова?</a:t>
            </a:r>
            <a:endParaRPr lang="uk-UA" sz="1800"/>
          </a:p>
        </p:txBody>
      </p:sp>
      <p:sp>
        <p:nvSpPr>
          <p:cNvPr id="124" name="Google Shape;124;p16"/>
          <p:cNvSpPr txBox="1"/>
          <p:nvPr/>
        </p:nvSpPr>
        <p:spPr>
          <a:xfrm>
            <a:off x="4162480" y="3784699"/>
            <a:ext cx="3933772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0" i="0" u="none" strike="noStrike" cap="none">
                <a:solidFill>
                  <a:srgbClr val="1E293B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ОСНОВНА ЧАСТИНА</a:t>
            </a:r>
            <a:endParaRPr lang="uk-UA"/>
          </a:p>
        </p:txBody>
      </p:sp>
      <p:sp>
        <p:nvSpPr>
          <p:cNvPr id="125" name="Google Shape;125;p16"/>
          <p:cNvSpPr txBox="1"/>
          <p:nvPr/>
        </p:nvSpPr>
        <p:spPr>
          <a:xfrm>
            <a:off x="4222700" y="4489251"/>
            <a:ext cx="3746450" cy="9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 b="0" i="0" u="none" strike="noStrike" cap="none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Аргументи, факти,</a:t>
            </a:r>
            <a:br>
              <a:rPr lang="uk-UA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uk-UA" sz="2000" b="0" i="0" u="none" strike="noStrike" cap="none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 деталі ідеї.</a:t>
            </a:r>
            <a:endParaRPr lang="uk-UA" sz="1800"/>
          </a:p>
        </p:txBody>
      </p:sp>
      <p:sp>
        <p:nvSpPr>
          <p:cNvPr id="126" name="Google Shape;126;p16"/>
          <p:cNvSpPr txBox="1"/>
          <p:nvPr/>
        </p:nvSpPr>
        <p:spPr>
          <a:xfrm>
            <a:off x="7942220" y="3784698"/>
            <a:ext cx="3933772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0" i="0" u="none" strike="noStrike" cap="none">
                <a:solidFill>
                  <a:srgbClr val="1E293B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ВИСНОВОК</a:t>
            </a:r>
            <a:endParaRPr lang="uk-UA"/>
          </a:p>
        </p:txBody>
      </p:sp>
      <p:sp>
        <p:nvSpPr>
          <p:cNvPr id="127" name="Google Shape;127;p16"/>
          <p:cNvSpPr txBox="1"/>
          <p:nvPr/>
        </p:nvSpPr>
        <p:spPr>
          <a:xfrm>
            <a:off x="7969150" y="4489251"/>
            <a:ext cx="3746450" cy="9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 b="0" i="0" u="none" strike="noStrike" cap="none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Підсумок та</a:t>
            </a:r>
            <a:br>
              <a:rPr lang="uk-UA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uk-UA" sz="2000" b="0" i="0" u="none" strike="noStrike" cap="none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 заклик до дії.</a:t>
            </a:r>
            <a:endParaRPr lang="uk-UA" sz="1800"/>
          </a:p>
        </p:txBody>
      </p:sp>
      <p:sp>
        <p:nvSpPr>
          <p:cNvPr id="128" name="Google Shape;128;p16"/>
          <p:cNvSpPr txBox="1"/>
          <p:nvPr/>
        </p:nvSpPr>
        <p:spPr>
          <a:xfrm>
            <a:off x="476250" y="476250"/>
            <a:ext cx="11715750" cy="62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050" b="1" i="0" u="none" strike="noStrike" cap="none">
                <a:solidFill>
                  <a:srgbClr val="B45309"/>
                </a:solidFill>
                <a:latin typeface="Montserrat"/>
                <a:ea typeface="Montserrat"/>
                <a:cs typeface="Montserrat"/>
                <a:sym typeface="Montserrat"/>
              </a:rPr>
              <a:t>СТРУКТУРА ПРЕЗЕНТАЦІЇ</a:t>
            </a:r>
            <a:endParaRPr lang="uk-UA"/>
          </a:p>
        </p:txBody>
      </p:sp>
      <p:sp>
        <p:nvSpPr>
          <p:cNvPr id="129" name="Google Shape;129;p16"/>
          <p:cNvSpPr/>
          <p:nvPr/>
        </p:nvSpPr>
        <p:spPr>
          <a:xfrm>
            <a:off x="476250" y="1247775"/>
            <a:ext cx="11239500" cy="28575"/>
          </a:xfrm>
          <a:prstGeom prst="rect">
            <a:avLst/>
          </a:prstGeom>
          <a:solidFill>
            <a:srgbClr val="FCD34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17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7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6250" y="2114550"/>
            <a:ext cx="5334000" cy="381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7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14350" y="2152650"/>
            <a:ext cx="5257800" cy="373380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7"/>
          <p:cNvSpPr txBox="1"/>
          <p:nvPr/>
        </p:nvSpPr>
        <p:spPr>
          <a:xfrm>
            <a:off x="6829425" y="2515643"/>
            <a:ext cx="4857750" cy="886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 i="0" u="none" strike="noStrike" cap="none" dirty="0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Поза:</a:t>
            </a:r>
            <a:r>
              <a:rPr lang="uk-UA" sz="1800" b="0" i="0" u="none" strike="noStrike" cap="none" dirty="0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 відкрита, впевнена, спина рівна. Уникай "закритих" жестів.</a:t>
            </a:r>
            <a:endParaRPr lang="uk-UA" dirty="0"/>
          </a:p>
        </p:txBody>
      </p:sp>
      <p:sp>
        <p:nvSpPr>
          <p:cNvPr id="138" name="Google Shape;138;p17"/>
          <p:cNvSpPr txBox="1"/>
          <p:nvPr/>
        </p:nvSpPr>
        <p:spPr>
          <a:xfrm>
            <a:off x="6819900" y="3498042"/>
            <a:ext cx="4857750" cy="886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 i="0" u="none" strike="noStrike" cap="none" dirty="0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Зоровий контакт:</a:t>
            </a:r>
            <a:r>
              <a:rPr lang="uk-UA" sz="1800" b="0" i="0" u="none" strike="noStrike" cap="none" dirty="0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 дивись в очі слухачам, а не в підлогу чи на слайди.</a:t>
            </a:r>
            <a:endParaRPr lang="uk-UA" dirty="0"/>
          </a:p>
        </p:txBody>
      </p:sp>
      <p:sp>
        <p:nvSpPr>
          <p:cNvPr id="139" name="Google Shape;139;p17"/>
          <p:cNvSpPr txBox="1"/>
          <p:nvPr/>
        </p:nvSpPr>
        <p:spPr>
          <a:xfrm>
            <a:off x="6829425" y="4480441"/>
            <a:ext cx="4857750" cy="886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 i="0" u="none" strike="noStrike" cap="none" dirty="0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Голос:</a:t>
            </a:r>
            <a:r>
              <a:rPr lang="uk-UA" sz="1800" b="0" i="0" u="none" strike="noStrike" cap="none" dirty="0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 змінюй гучність та інтонацію. Роби паузи — це потужний інструмент акценту.</a:t>
            </a:r>
            <a:endParaRPr lang="uk-UA" dirty="0"/>
          </a:p>
        </p:txBody>
      </p:sp>
      <p:sp>
        <p:nvSpPr>
          <p:cNvPr id="140" name="Google Shape;140;p17"/>
          <p:cNvSpPr txBox="1"/>
          <p:nvPr/>
        </p:nvSpPr>
        <p:spPr>
          <a:xfrm>
            <a:off x="476250" y="476250"/>
            <a:ext cx="11715750" cy="62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050" b="1" i="0" u="none" strike="noStrike" cap="none">
                <a:solidFill>
                  <a:srgbClr val="B45309"/>
                </a:solidFill>
                <a:latin typeface="Montserrat"/>
                <a:ea typeface="Montserrat"/>
                <a:cs typeface="Montserrat"/>
                <a:sym typeface="Montserrat"/>
              </a:rPr>
              <a:t>МАГІЯ ГОЛОСУ ТА ТІЛА</a:t>
            </a:r>
            <a:endParaRPr lang="uk-UA"/>
          </a:p>
        </p:txBody>
      </p:sp>
      <p:sp>
        <p:nvSpPr>
          <p:cNvPr id="141" name="Google Shape;141;p17"/>
          <p:cNvSpPr/>
          <p:nvPr/>
        </p:nvSpPr>
        <p:spPr>
          <a:xfrm>
            <a:off x="476250" y="1247775"/>
            <a:ext cx="11239500" cy="28575"/>
          </a:xfrm>
          <a:prstGeom prst="rect">
            <a:avLst/>
          </a:prstGeom>
          <a:solidFill>
            <a:srgbClr val="FCD34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2" name="Google Shape;142;p17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381750" y="2679650"/>
            <a:ext cx="304800" cy="27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7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381750" y="3649116"/>
            <a:ext cx="304800" cy="27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7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381750" y="4618583"/>
            <a:ext cx="304800" cy="276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18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8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6250" y="2245221"/>
            <a:ext cx="3555950" cy="35486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8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17950" y="2245221"/>
            <a:ext cx="3555950" cy="35486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8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159650" y="2245221"/>
            <a:ext cx="3555950" cy="35486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8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825525" y="2550021"/>
            <a:ext cx="857250" cy="85725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18"/>
          <p:cNvSpPr txBox="1"/>
          <p:nvPr/>
        </p:nvSpPr>
        <p:spPr>
          <a:xfrm>
            <a:off x="1689080" y="3597771"/>
            <a:ext cx="1130141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100" b="0" i="0" u="none" strike="noStrike" cap="none">
                <a:solidFill>
                  <a:srgbClr val="1E293B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ДИХАЙ</a:t>
            </a:r>
            <a:endParaRPr lang="uk-UA"/>
          </a:p>
        </p:txBody>
      </p:sp>
      <p:sp>
        <p:nvSpPr>
          <p:cNvPr id="155" name="Google Shape;155;p18"/>
          <p:cNvSpPr txBox="1"/>
          <p:nvPr/>
        </p:nvSpPr>
        <p:spPr>
          <a:xfrm>
            <a:off x="781050" y="4274046"/>
            <a:ext cx="2946350" cy="1218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650" b="0" i="0" u="none" strike="noStrike" cap="none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Глибоке дихання заспокоює нервову систему. Вдих на 4, видих на 4.</a:t>
            </a:r>
            <a:endParaRPr lang="uk-UA"/>
          </a:p>
        </p:txBody>
      </p:sp>
      <p:pic>
        <p:nvPicPr>
          <p:cNvPr id="156" name="Google Shape;156;p18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667226" y="2550021"/>
            <a:ext cx="857250" cy="85725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18"/>
          <p:cNvSpPr txBox="1"/>
          <p:nvPr/>
        </p:nvSpPr>
        <p:spPr>
          <a:xfrm>
            <a:off x="5140731" y="3597771"/>
            <a:ext cx="1910238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100" b="0" i="0" u="none" strike="noStrike" cap="none">
                <a:solidFill>
                  <a:srgbClr val="1E293B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ПОЗА СИЛИ</a:t>
            </a:r>
            <a:endParaRPr lang="uk-UA"/>
          </a:p>
        </p:txBody>
      </p:sp>
      <p:sp>
        <p:nvSpPr>
          <p:cNvPr id="158" name="Google Shape;158;p18"/>
          <p:cNvSpPr txBox="1"/>
          <p:nvPr/>
        </p:nvSpPr>
        <p:spPr>
          <a:xfrm>
            <a:off x="4622750" y="4274046"/>
            <a:ext cx="2946350" cy="1218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650" b="0" i="0" u="none" strike="noStrike" cap="none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Стань впевнено перед виступом. Тіло дає сигнал мозку: "Я готовий!".</a:t>
            </a:r>
            <a:endParaRPr lang="uk-UA"/>
          </a:p>
        </p:txBody>
      </p:sp>
      <p:pic>
        <p:nvPicPr>
          <p:cNvPr id="159" name="Google Shape;159;p18" descr="image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508926" y="2550021"/>
            <a:ext cx="857250" cy="85725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18"/>
          <p:cNvSpPr txBox="1"/>
          <p:nvPr/>
        </p:nvSpPr>
        <p:spPr>
          <a:xfrm>
            <a:off x="9367480" y="3597771"/>
            <a:ext cx="1140142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100" b="0" i="0" u="none" strike="noStrike" cap="none">
                <a:solidFill>
                  <a:srgbClr val="1E293B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ФОКУС</a:t>
            </a:r>
            <a:endParaRPr lang="uk-UA"/>
          </a:p>
        </p:txBody>
      </p:sp>
      <p:sp>
        <p:nvSpPr>
          <p:cNvPr id="161" name="Google Shape;161;p18"/>
          <p:cNvSpPr txBox="1"/>
          <p:nvPr/>
        </p:nvSpPr>
        <p:spPr>
          <a:xfrm>
            <a:off x="8464450" y="4274046"/>
            <a:ext cx="2946350" cy="1218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650" b="0" i="0" u="none" strike="noStrike" cap="none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Думай не про себе ("Як я виглядаю?"), а про користь для слухача.</a:t>
            </a:r>
            <a:endParaRPr lang="uk-UA"/>
          </a:p>
        </p:txBody>
      </p:sp>
      <p:pic>
        <p:nvPicPr>
          <p:cNvPr id="162" name="Google Shape;162;p18" descr="image.pn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954113" y="2740521"/>
            <a:ext cx="600075" cy="47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18" descr="image.pn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5857726" y="2740521"/>
            <a:ext cx="476250" cy="47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18" descr="image.png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9699426" y="2740521"/>
            <a:ext cx="476250" cy="47625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18"/>
          <p:cNvSpPr txBox="1"/>
          <p:nvPr/>
        </p:nvSpPr>
        <p:spPr>
          <a:xfrm>
            <a:off x="504825" y="485775"/>
            <a:ext cx="11715750" cy="62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050" b="1" i="0" u="none" strike="noStrike" cap="none">
                <a:solidFill>
                  <a:srgbClr val="B45309"/>
                </a:solidFill>
                <a:latin typeface="Montserrat"/>
                <a:ea typeface="Montserrat"/>
                <a:cs typeface="Montserrat"/>
                <a:sym typeface="Montserrat"/>
              </a:rPr>
              <a:t>ДОЛАЄМО СТРАХ СЦЕНИ</a:t>
            </a:r>
            <a:endParaRPr lang="uk-UA"/>
          </a:p>
        </p:txBody>
      </p:sp>
      <p:sp>
        <p:nvSpPr>
          <p:cNvPr id="166" name="Google Shape;166;p18"/>
          <p:cNvSpPr/>
          <p:nvPr/>
        </p:nvSpPr>
        <p:spPr>
          <a:xfrm>
            <a:off x="476250" y="1247775"/>
            <a:ext cx="11239500" cy="28575"/>
          </a:xfrm>
          <a:prstGeom prst="rect">
            <a:avLst/>
          </a:prstGeom>
          <a:solidFill>
            <a:srgbClr val="FCD34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19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19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6250" y="2245221"/>
            <a:ext cx="3555950" cy="35486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19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17950" y="2245221"/>
            <a:ext cx="3555950" cy="35486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19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159650" y="2245221"/>
            <a:ext cx="3555950" cy="35486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19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825525" y="2550021"/>
            <a:ext cx="857250" cy="85725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19"/>
          <p:cNvSpPr txBox="1"/>
          <p:nvPr/>
        </p:nvSpPr>
        <p:spPr>
          <a:xfrm>
            <a:off x="1259026" y="3597771"/>
            <a:ext cx="1990248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100" b="0" i="0" u="none" strike="noStrike" cap="none">
                <a:solidFill>
                  <a:srgbClr val="1E293B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ЗАПИТАННЯ</a:t>
            </a:r>
            <a:endParaRPr lang="uk-UA"/>
          </a:p>
        </p:txBody>
      </p:sp>
      <p:sp>
        <p:nvSpPr>
          <p:cNvPr id="177" name="Google Shape;177;p19"/>
          <p:cNvSpPr txBox="1"/>
          <p:nvPr/>
        </p:nvSpPr>
        <p:spPr>
          <a:xfrm>
            <a:off x="781050" y="4274046"/>
            <a:ext cx="2946350" cy="1218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650" b="0" i="0" u="none" strike="noStrike" cap="none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Залучай аудиторію. "Хто з вас...?", "Що ви думаєте про...?"</a:t>
            </a:r>
            <a:endParaRPr lang="uk-UA"/>
          </a:p>
        </p:txBody>
      </p:sp>
      <p:pic>
        <p:nvPicPr>
          <p:cNvPr id="178" name="Google Shape;178;p19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667226" y="2550021"/>
            <a:ext cx="857250" cy="85725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19"/>
          <p:cNvSpPr txBox="1"/>
          <p:nvPr/>
        </p:nvSpPr>
        <p:spPr>
          <a:xfrm>
            <a:off x="5450770" y="3597771"/>
            <a:ext cx="1290161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100" b="0" i="0" u="none" strike="noStrike" cap="none">
                <a:solidFill>
                  <a:srgbClr val="1E293B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ЦИТАТИ</a:t>
            </a:r>
            <a:endParaRPr lang="uk-UA"/>
          </a:p>
        </p:txBody>
      </p:sp>
      <p:sp>
        <p:nvSpPr>
          <p:cNvPr id="180" name="Google Shape;180;p19"/>
          <p:cNvSpPr txBox="1"/>
          <p:nvPr/>
        </p:nvSpPr>
        <p:spPr>
          <a:xfrm>
            <a:off x="4622750" y="4274046"/>
            <a:ext cx="2946350" cy="1218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650" b="0" i="0" u="none" strike="noStrike" cap="none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Використовуй мудрі слова відомих людей для підсилення ідеї.</a:t>
            </a:r>
            <a:endParaRPr lang="uk-UA"/>
          </a:p>
        </p:txBody>
      </p:sp>
      <p:pic>
        <p:nvPicPr>
          <p:cNvPr id="181" name="Google Shape;181;p19" descr="image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508926" y="2550021"/>
            <a:ext cx="857250" cy="85725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19"/>
          <p:cNvSpPr txBox="1"/>
          <p:nvPr/>
        </p:nvSpPr>
        <p:spPr>
          <a:xfrm>
            <a:off x="9352478" y="3597771"/>
            <a:ext cx="1170146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100" b="0" i="0" u="none" strike="noStrike" cap="none">
                <a:solidFill>
                  <a:srgbClr val="1E293B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ВІЗУАЛ</a:t>
            </a:r>
            <a:endParaRPr lang="uk-UA"/>
          </a:p>
        </p:txBody>
      </p:sp>
      <p:sp>
        <p:nvSpPr>
          <p:cNvPr id="183" name="Google Shape;183;p19"/>
          <p:cNvSpPr txBox="1"/>
          <p:nvPr/>
        </p:nvSpPr>
        <p:spPr>
          <a:xfrm>
            <a:off x="8464450" y="4274046"/>
            <a:ext cx="2946350" cy="1218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650" b="0" i="0" u="none" strike="noStrike" cap="none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Яскраві картинки та менше тексту на слайдах. Показуй, а не розказуй.</a:t>
            </a:r>
            <a:endParaRPr lang="uk-UA"/>
          </a:p>
        </p:txBody>
      </p:sp>
      <p:pic>
        <p:nvPicPr>
          <p:cNvPr id="184" name="Google Shape;184;p19" descr="image.pn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101750" y="2740521"/>
            <a:ext cx="304800" cy="47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19" descr="image.pn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5886301" y="2740521"/>
            <a:ext cx="419100" cy="47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19" descr="image.png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9699426" y="2740521"/>
            <a:ext cx="476250" cy="476250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19"/>
          <p:cNvSpPr txBox="1"/>
          <p:nvPr/>
        </p:nvSpPr>
        <p:spPr>
          <a:xfrm>
            <a:off x="476250" y="476250"/>
            <a:ext cx="11715750" cy="62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050" b="1" i="0" u="none" strike="noStrike" cap="none">
                <a:solidFill>
                  <a:srgbClr val="B45309"/>
                </a:solidFill>
                <a:latin typeface="Montserrat"/>
                <a:ea typeface="Montserrat"/>
                <a:cs typeface="Montserrat"/>
                <a:sym typeface="Montserrat"/>
              </a:rPr>
              <a:t>«ФІШКИ» ДЛЯ УВАГИ</a:t>
            </a:r>
            <a:endParaRPr lang="uk-UA"/>
          </a:p>
        </p:txBody>
      </p:sp>
      <p:sp>
        <p:nvSpPr>
          <p:cNvPr id="188" name="Google Shape;188;p19"/>
          <p:cNvSpPr/>
          <p:nvPr/>
        </p:nvSpPr>
        <p:spPr>
          <a:xfrm>
            <a:off x="476250" y="1247775"/>
            <a:ext cx="11239500" cy="28575"/>
          </a:xfrm>
          <a:prstGeom prst="rect">
            <a:avLst/>
          </a:prstGeom>
          <a:solidFill>
            <a:srgbClr val="FCD34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20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20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81750" y="2114550"/>
            <a:ext cx="5334000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0"/>
          <p:cNvSpPr txBox="1"/>
          <p:nvPr/>
        </p:nvSpPr>
        <p:spPr>
          <a:xfrm>
            <a:off x="1047750" y="2020935"/>
            <a:ext cx="5600700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100" b="0" i="0" u="none" strike="noStrike" cap="none">
                <a:solidFill>
                  <a:srgbClr val="1E293B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ТВІЙ ЗІРКОВИЙ ЧАС!</a:t>
            </a:r>
            <a:endParaRPr lang="uk-UA"/>
          </a:p>
        </p:txBody>
      </p:sp>
      <p:sp>
        <p:nvSpPr>
          <p:cNvPr id="196" name="Google Shape;196;p20"/>
          <p:cNvSpPr txBox="1"/>
          <p:nvPr/>
        </p:nvSpPr>
        <p:spPr>
          <a:xfrm>
            <a:off x="514350" y="2717538"/>
            <a:ext cx="5495925" cy="443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0" i="0" u="none" strike="noStrike" cap="none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У тебе є 1 хвилина, щоб презентувати свою ідею.</a:t>
            </a:r>
            <a:endParaRPr lang="uk-UA" sz="1600"/>
          </a:p>
        </p:txBody>
      </p:sp>
      <p:pic>
        <p:nvPicPr>
          <p:cNvPr id="197" name="Google Shape;197;p20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19850" y="2152650"/>
            <a:ext cx="5257800" cy="3733800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20"/>
          <p:cNvSpPr txBox="1"/>
          <p:nvPr/>
        </p:nvSpPr>
        <p:spPr>
          <a:xfrm>
            <a:off x="952500" y="3652837"/>
            <a:ext cx="4857750" cy="443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0" i="0" u="none" strike="noStrike" cap="none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Опиши ідею в 3 реченнях.</a:t>
            </a:r>
            <a:endParaRPr lang="uk-UA"/>
          </a:p>
        </p:txBody>
      </p:sp>
      <p:sp>
        <p:nvSpPr>
          <p:cNvPr id="199" name="Google Shape;199;p20"/>
          <p:cNvSpPr txBox="1"/>
          <p:nvPr/>
        </p:nvSpPr>
        <p:spPr>
          <a:xfrm>
            <a:off x="952500" y="4256633"/>
            <a:ext cx="4857750" cy="443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0" i="0" u="none" strike="noStrike" cap="none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Почни з "гачка" (питання або факт).</a:t>
            </a:r>
            <a:endParaRPr lang="uk-UA"/>
          </a:p>
        </p:txBody>
      </p:sp>
      <p:sp>
        <p:nvSpPr>
          <p:cNvPr id="200" name="Google Shape;200;p20"/>
          <p:cNvSpPr txBox="1"/>
          <p:nvPr/>
        </p:nvSpPr>
        <p:spPr>
          <a:xfrm>
            <a:off x="952500" y="4860428"/>
            <a:ext cx="4857750" cy="443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0" i="0" u="none" strike="noStrike" cap="none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Закінчи закликом до дії.</a:t>
            </a:r>
            <a:endParaRPr lang="uk-UA"/>
          </a:p>
        </p:txBody>
      </p:sp>
      <p:sp>
        <p:nvSpPr>
          <p:cNvPr id="201" name="Google Shape;201;p20"/>
          <p:cNvSpPr txBox="1"/>
          <p:nvPr/>
        </p:nvSpPr>
        <p:spPr>
          <a:xfrm>
            <a:off x="476250" y="476250"/>
            <a:ext cx="11410950" cy="62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050" b="1" i="0" u="none" strike="noStrike" cap="none">
                <a:solidFill>
                  <a:srgbClr val="B45309"/>
                </a:solidFill>
                <a:latin typeface="Montserrat"/>
                <a:ea typeface="Montserrat"/>
                <a:cs typeface="Montserrat"/>
                <a:sym typeface="Montserrat"/>
              </a:rPr>
              <a:t>ВПРАВА: PITCH TRAINER</a:t>
            </a:r>
            <a:endParaRPr lang="uk-UA"/>
          </a:p>
        </p:txBody>
      </p:sp>
      <p:sp>
        <p:nvSpPr>
          <p:cNvPr id="202" name="Google Shape;202;p20"/>
          <p:cNvSpPr/>
          <p:nvPr/>
        </p:nvSpPr>
        <p:spPr>
          <a:xfrm>
            <a:off x="476250" y="1247775"/>
            <a:ext cx="11239500" cy="28575"/>
          </a:xfrm>
          <a:prstGeom prst="rect">
            <a:avLst/>
          </a:prstGeom>
          <a:solidFill>
            <a:srgbClr val="FCD34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3" name="Google Shape;203;p20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76250" y="3690937"/>
            <a:ext cx="304800" cy="27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0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76250" y="4294733"/>
            <a:ext cx="304800" cy="27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0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76250" y="4898528"/>
            <a:ext cx="304800" cy="276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p21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21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6250" y="2745283"/>
            <a:ext cx="5334000" cy="25485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1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81750" y="2745283"/>
            <a:ext cx="5334000" cy="2548532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21"/>
          <p:cNvSpPr txBox="1"/>
          <p:nvPr/>
        </p:nvSpPr>
        <p:spPr>
          <a:xfrm>
            <a:off x="876300" y="3145333"/>
            <a:ext cx="4760595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100" b="0" i="0" u="none" strike="noStrike" cap="none">
                <a:solidFill>
                  <a:srgbClr val="16A34A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👍 2 ПЛЮСИ</a:t>
            </a:r>
            <a:endParaRPr lang="uk-UA"/>
          </a:p>
        </p:txBody>
      </p:sp>
      <p:sp>
        <p:nvSpPr>
          <p:cNvPr id="214" name="Google Shape;214;p21"/>
          <p:cNvSpPr txBox="1"/>
          <p:nvPr/>
        </p:nvSpPr>
        <p:spPr>
          <a:xfrm>
            <a:off x="876300" y="3678733"/>
            <a:ext cx="4533900" cy="812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650" b="0" i="0" u="none" strike="noStrike" cap="none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Що сподобалось найбільше? (наприклад: "Чудова енергія", "Чітка структура").</a:t>
            </a:r>
            <a:endParaRPr lang="uk-UA"/>
          </a:p>
        </p:txBody>
      </p:sp>
      <p:sp>
        <p:nvSpPr>
          <p:cNvPr id="215" name="Google Shape;215;p21"/>
          <p:cNvSpPr txBox="1"/>
          <p:nvPr/>
        </p:nvSpPr>
        <p:spPr>
          <a:xfrm>
            <a:off x="6781800" y="3145333"/>
            <a:ext cx="4760595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100" b="0" i="0" u="none" strike="noStrike" cap="none">
                <a:solidFill>
                  <a:srgbClr val="D9770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💡 1 ПОРАДА</a:t>
            </a:r>
            <a:endParaRPr lang="uk-UA"/>
          </a:p>
        </p:txBody>
      </p:sp>
      <p:sp>
        <p:nvSpPr>
          <p:cNvPr id="216" name="Google Shape;216;p21"/>
          <p:cNvSpPr txBox="1"/>
          <p:nvPr/>
        </p:nvSpPr>
        <p:spPr>
          <a:xfrm>
            <a:off x="6781800" y="3678733"/>
            <a:ext cx="4533900" cy="1218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650" b="0" i="0" u="none" strike="noStrike" cap="none" dirty="0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Що можна покращити? (наприклад: «спробуй говорити трохи голосніше", "Додай паузи").</a:t>
            </a:r>
            <a:endParaRPr lang="uk-UA" dirty="0"/>
          </a:p>
        </p:txBody>
      </p:sp>
      <p:sp>
        <p:nvSpPr>
          <p:cNvPr id="217" name="Google Shape;217;p21"/>
          <p:cNvSpPr txBox="1"/>
          <p:nvPr/>
        </p:nvSpPr>
        <p:spPr>
          <a:xfrm>
            <a:off x="476250" y="476250"/>
            <a:ext cx="11715750" cy="62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050" b="1" i="0" u="none" strike="noStrike" cap="none">
                <a:solidFill>
                  <a:srgbClr val="B45309"/>
                </a:solidFill>
                <a:latin typeface="Montserrat"/>
                <a:ea typeface="Montserrat"/>
                <a:cs typeface="Montserrat"/>
                <a:sym typeface="Montserrat"/>
              </a:rPr>
              <a:t>ЗВОРОТНИЙ ЗВ'ЯЗОК</a:t>
            </a:r>
            <a:endParaRPr lang="uk-UA"/>
          </a:p>
        </p:txBody>
      </p:sp>
      <p:sp>
        <p:nvSpPr>
          <p:cNvPr id="218" name="Google Shape;218;p21"/>
          <p:cNvSpPr/>
          <p:nvPr/>
        </p:nvSpPr>
        <p:spPr>
          <a:xfrm>
            <a:off x="476250" y="1247775"/>
            <a:ext cx="11239500" cy="28575"/>
          </a:xfrm>
          <a:prstGeom prst="rect">
            <a:avLst/>
          </a:prstGeom>
          <a:solidFill>
            <a:srgbClr val="FCD34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DC336AADD86DA047936E08ED21093B26" ma:contentTypeVersion="10" ma:contentTypeDescription="Створення нового документа." ma:contentTypeScope="" ma:versionID="a2cc19c3d362eb2a898f686ee525ef3d">
  <xsd:schema xmlns:xsd="http://www.w3.org/2001/XMLSchema" xmlns:xs="http://www.w3.org/2001/XMLSchema" xmlns:p="http://schemas.microsoft.com/office/2006/metadata/properties" xmlns:ns2="a7350a7d-edba-4f73-b4d3-7121544e08d5" xmlns:ns3="80c60820-71da-441b-b133-2d766bfa34f5" targetNamespace="http://schemas.microsoft.com/office/2006/metadata/properties" ma:root="true" ma:fieldsID="ae61241339663f0a5e9ec83056db91f3" ns2:_="" ns3:_="">
    <xsd:import namespace="a7350a7d-edba-4f73-b4d3-7121544e08d5"/>
    <xsd:import namespace="80c60820-71da-441b-b133-2d766bfa34f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350a7d-edba-4f73-b4d3-7121544e08d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Теги зображень" ma:readOnly="false" ma:fieldId="{5cf76f15-5ced-4ddc-b409-7134ff3c332f}" ma:taxonomyMulti="true" ma:sspId="7ca6929b-0d6c-4552-8166-371507af1e2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c60820-71da-441b-b133-2d766bfa34f5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54fc45f4-18ab-42ef-abec-68d532554bcd}" ma:internalName="TaxCatchAll" ma:showField="CatchAllData" ma:web="80c60820-71da-441b-b133-2d766bfa34f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вмісту"/>
        <xsd:element ref="dc:title" minOccurs="0" maxOccurs="1" ma:index="4" ma:displayName="Заголовок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0c60820-71da-441b-b133-2d766bfa34f5" xsi:nil="true"/>
    <lcf76f155ced4ddcb4097134ff3c332f xmlns="a7350a7d-edba-4f73-b4d3-7121544e08d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3DD5F2A-41DE-4AAE-8F2B-4A35EDD2DC25}"/>
</file>

<file path=customXml/itemProps2.xml><?xml version="1.0" encoding="utf-8"?>
<ds:datastoreItem xmlns:ds="http://schemas.openxmlformats.org/officeDocument/2006/customXml" ds:itemID="{D5D185F4-FF4E-4C62-B7CF-A1133D451FA1}"/>
</file>

<file path=customXml/itemProps3.xml><?xml version="1.0" encoding="utf-8"?>
<ds:datastoreItem xmlns:ds="http://schemas.openxmlformats.org/officeDocument/2006/customXml" ds:itemID="{D27C910C-C3CD-4AE0-A65A-C26676D0B4C8}"/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371</Words>
  <Application>Microsoft Office PowerPoint</Application>
  <PresentationFormat>Широкий екран</PresentationFormat>
  <Paragraphs>55</Paragraphs>
  <Slides>11</Slides>
  <Notes>9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11</vt:i4>
      </vt:variant>
    </vt:vector>
  </HeadingPairs>
  <TitlesOfParts>
    <vt:vector size="21" baseType="lpstr">
      <vt:lpstr>Montserrat SemiBold</vt:lpstr>
      <vt:lpstr>Arial</vt:lpstr>
      <vt:lpstr>Open Sans</vt:lpstr>
      <vt:lpstr>Times</vt:lpstr>
      <vt:lpstr>Montserrat ExtraBold</vt:lpstr>
      <vt:lpstr>Fira Sans Bold</vt:lpstr>
      <vt:lpstr>Calibri</vt:lpstr>
      <vt:lpstr>Montserrat</vt:lpstr>
      <vt:lpstr>PT Serif Bold</vt:lpstr>
      <vt:lpstr>Office Theme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cp:lastModifiedBy>Tetyana Khomych</cp:lastModifiedBy>
  <cp:revision>2</cp:revision>
  <dcterms:modified xsi:type="dcterms:W3CDTF">2026-01-04T19:45:59Z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0x010100DC336AADD86DA047936E08ED21093B26</vt:lpwstr>
  </property>
</Properties>
</file>