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78" r:id="rId13"/>
    <p:sldId id="265" r:id="rId14"/>
    <p:sldId id="279" r:id="rId15"/>
    <p:sldId id="266" r:id="rId16"/>
    <p:sldId id="267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99611-263E-49AB-BF3E-6C5404FDF0C9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B35A8-3D5B-4A82-9BFA-85D4673FE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264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35A8-3D5B-4A82-9BFA-85D4673FE96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55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0070C0"/>
                </a:solidFill>
                <a:ea typeface="Calibri"/>
                <a:cs typeface="Times New Roman"/>
              </a:rPr>
              <a:t>ДОРОГА, ЩО НЕ МАЄ </a:t>
            </a:r>
            <a:r>
              <a:rPr lang="uk-UA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КІНЦЯ… </a:t>
            </a:r>
            <a:br>
              <a:rPr lang="uk-UA" sz="3200" b="1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uk-UA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ПЛАН </a:t>
            </a:r>
            <a:r>
              <a:rPr lang="uk-UA" sz="3200" b="1" dirty="0">
                <a:solidFill>
                  <a:srgbClr val="0070C0"/>
                </a:solidFill>
                <a:ea typeface="Calibri"/>
                <a:cs typeface="Times New Roman"/>
              </a:rPr>
              <a:t>РОЗВИТКУ НА МАЙБУТНЄ</a:t>
            </a:r>
            <a:r>
              <a:rPr lang="uk-UA" sz="32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uk-UA" sz="32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стаємо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ким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хочемо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завтра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96" y="4946074"/>
            <a:ext cx="1548887" cy="181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7030A0"/>
                </a:solidFill>
              </a:rPr>
              <a:t>Від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таланту — </a:t>
            </a:r>
            <a:r>
              <a:rPr lang="ru-RU" sz="2400" dirty="0">
                <a:solidFill>
                  <a:srgbClr val="7030A0"/>
                </a:solidFill>
              </a:rPr>
              <a:t>до </a:t>
            </a:r>
            <a:r>
              <a:rPr lang="ru-RU" sz="2400" dirty="0" err="1">
                <a:solidFill>
                  <a:srgbClr val="7030A0"/>
                </a:solidFill>
              </a:rPr>
              <a:t>звички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 err="1" smtClean="0">
                <a:solidFill>
                  <a:srgbClr val="7030A0"/>
                </a:solidFill>
              </a:rPr>
              <a:t>Від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ідеї</a:t>
            </a:r>
            <a:r>
              <a:rPr lang="ru-RU" sz="2400" dirty="0">
                <a:solidFill>
                  <a:srgbClr val="7030A0"/>
                </a:solidFill>
              </a:rPr>
              <a:t> — до </a:t>
            </a:r>
            <a:r>
              <a:rPr lang="ru-RU" sz="2400" dirty="0" err="1">
                <a:solidFill>
                  <a:srgbClr val="7030A0"/>
                </a:solidFill>
              </a:rPr>
              <a:t>проєкту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 err="1" smtClean="0">
                <a:solidFill>
                  <a:srgbClr val="7030A0"/>
                </a:solidFill>
              </a:rPr>
              <a:t>Від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сьогодні</a:t>
            </a:r>
            <a:r>
              <a:rPr lang="ru-RU" sz="2400" dirty="0">
                <a:solidFill>
                  <a:srgbClr val="7030A0"/>
                </a:solidFill>
              </a:rPr>
              <a:t> — до </a:t>
            </a:r>
            <a:r>
              <a:rPr lang="ru-RU" sz="2400" dirty="0" err="1">
                <a:solidFill>
                  <a:srgbClr val="7030A0"/>
                </a:solidFill>
              </a:rPr>
              <a:t>майбутнього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  <a:endParaRPr lang="uk-UA" sz="24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59" y="4167664"/>
            <a:ext cx="2710295" cy="215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СТАНЦІЯ 4</a:t>
            </a:r>
            <a:b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3600" b="1" dirty="0" err="1">
                <a:solidFill>
                  <a:srgbClr val="0070C0"/>
                </a:solidFill>
                <a:cs typeface="Times New Roman" pitchFamily="18" charset="0"/>
              </a:rPr>
              <a:t>Проєкт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 і наш </a:t>
            </a:r>
            <a:r>
              <a:rPr lang="ru-RU" sz="3600" b="1" dirty="0" err="1">
                <a:solidFill>
                  <a:srgbClr val="0070C0"/>
                </a:solidFill>
                <a:cs typeface="Times New Roman" pitchFamily="18" charset="0"/>
              </a:rPr>
              <a:t>споживач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</a:br>
            <a:endParaRPr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«Зірковий час презентації» (</a:t>
            </a:r>
            <a:r>
              <a:rPr lang="en-US" b="1" dirty="0"/>
              <a:t>Pitch)</a:t>
            </a:r>
          </a:p>
          <a:p>
            <a:pPr marL="0" indent="0">
              <a:buNone/>
            </a:pPr>
            <a:r>
              <a:rPr lang="en-US" dirty="0"/>
              <a:t>60 </a:t>
            </a:r>
            <a:r>
              <a:rPr lang="uk-UA" dirty="0"/>
              <a:t>секунд — щоб продати ідею.</a:t>
            </a:r>
          </a:p>
          <a:p>
            <a:pPr marL="0" indent="0">
              <a:buNone/>
            </a:pPr>
            <a:r>
              <a:rPr lang="uk-UA" dirty="0" err="1"/>
              <a:t>Пітчинг</a:t>
            </a:r>
            <a:r>
              <a:rPr lang="uk-UA" dirty="0"/>
              <a:t> = коротко + чітко + емоційно.</a:t>
            </a:r>
          </a:p>
          <a:p>
            <a:pPr marL="0" indent="0">
              <a:buNone/>
            </a:pPr>
            <a:r>
              <a:rPr lang="uk-UA" dirty="0"/>
              <a:t>Питання:</a:t>
            </a:r>
          </a:p>
          <a:p>
            <a:r>
              <a:rPr lang="uk-UA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Яку проблему ми вирішуємо?</a:t>
            </a:r>
          </a:p>
          <a:p>
            <a:r>
              <a:rPr lang="uk-UA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Хто наш покупець?</a:t>
            </a:r>
          </a:p>
          <a:p>
            <a:r>
              <a:rPr lang="uk-UA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Чим ми відрізняємось?</a:t>
            </a:r>
          </a:p>
          <a:p>
            <a:pPr marL="0" indent="0">
              <a:buNone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15" y="3796506"/>
            <a:ext cx="2200491" cy="1396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7" y="343622"/>
            <a:ext cx="5175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16" y="19555"/>
            <a:ext cx="1316084" cy="73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Колесо балансу 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+mj-lt"/>
                <a:cs typeface="Times New Roman" pitchFamily="18" charset="0"/>
              </a:rPr>
              <a:t>Самооцінювання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>
                <a:latin typeface="+mj-lt"/>
                <a:cs typeface="Times New Roman" pitchFamily="18" charset="0"/>
              </a:rPr>
              <a:t>за 12-бальною системою.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Наскільки</a:t>
            </a:r>
            <a:r>
              <a:rPr lang="ru-RU" dirty="0">
                <a:latin typeface="+mj-lt"/>
                <a:cs typeface="Times New Roman" pitchFamily="18" charset="0"/>
              </a:rPr>
              <a:t> я: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Розумію</a:t>
            </a:r>
            <a:r>
              <a:rPr lang="ru-RU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Можу</a:t>
            </a:r>
            <a:r>
              <a:rPr lang="ru-RU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застосувати</a:t>
            </a:r>
            <a:r>
              <a:rPr lang="ru-RU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Готовий</a:t>
            </a:r>
            <a:r>
              <a:rPr lang="ru-RU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діяти</a:t>
            </a:r>
            <a:r>
              <a:rPr lang="ru-RU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059146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12" y="2057473"/>
            <a:ext cx="2627601" cy="262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0341" y="490538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СТАНЦІЯ 5</a:t>
            </a:r>
            <a:b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Дорога, </a:t>
            </a:r>
            <a:r>
              <a:rPr lang="ru-RU" sz="3600" b="1" dirty="0" err="1">
                <a:solidFill>
                  <a:srgbClr val="0070C0"/>
                </a:solidFill>
                <a:cs typeface="Times New Roman" pitchFamily="18" charset="0"/>
              </a:rPr>
              <a:t>що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 не </a:t>
            </a:r>
            <a:r>
              <a:rPr lang="ru-RU" sz="3600" b="1" dirty="0" err="1">
                <a:solidFill>
                  <a:srgbClr val="0070C0"/>
                </a:solidFill>
                <a:cs typeface="Times New Roman" pitchFamily="18" charset="0"/>
              </a:rPr>
              <a:t>має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cs typeface="Times New Roman" pitchFamily="18" charset="0"/>
              </a:rPr>
              <a:t>кінця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</a:br>
            <a:endParaRPr lang="uk-U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Вправа</a:t>
            </a:r>
            <a:r>
              <a:rPr lang="ru-RU" b="1" dirty="0"/>
              <a:t> «Три </a:t>
            </a:r>
            <a:r>
              <a:rPr lang="ru-RU" b="1" dirty="0" err="1"/>
              <a:t>сходинки</a:t>
            </a:r>
            <a:r>
              <a:rPr lang="ru-RU" b="1" dirty="0"/>
              <a:t>»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Сходинка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1 — Я </a:t>
            </a:r>
            <a:r>
              <a:rPr lang="ru-RU" b="1" dirty="0" err="1" smtClean="0">
                <a:solidFill>
                  <a:srgbClr val="00B050"/>
                </a:solidFill>
              </a:rPr>
              <a:t>сьогодні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		</a:t>
            </a:r>
            <a:r>
              <a:rPr lang="ru-RU" b="1" dirty="0" err="1" smtClean="0">
                <a:solidFill>
                  <a:srgbClr val="00B050"/>
                </a:solidFill>
              </a:rPr>
              <a:t>Сходинка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2 — Моя дорога (</a:t>
            </a:r>
            <a:r>
              <a:rPr lang="ru-RU" b="1" dirty="0" err="1">
                <a:solidFill>
                  <a:srgbClr val="00B050"/>
                </a:solidFill>
              </a:rPr>
              <a:t>дії</a:t>
            </a:r>
            <a:r>
              <a:rPr lang="ru-RU" b="1" dirty="0" smtClean="0">
                <a:solidFill>
                  <a:srgbClr val="00B050"/>
                </a:solidFill>
              </a:rPr>
              <a:t>).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						</a:t>
            </a:r>
            <a:r>
              <a:rPr lang="ru-RU" b="1" dirty="0" err="1" smtClean="0">
                <a:solidFill>
                  <a:srgbClr val="00B050"/>
                </a:solidFill>
              </a:rPr>
              <a:t>Сходинка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3 — Я через </a:t>
            </a:r>
            <a:r>
              <a:rPr lang="ru-RU" b="1" dirty="0" err="1" smtClean="0">
                <a:solidFill>
                  <a:srgbClr val="00B050"/>
                </a:solidFill>
              </a:rPr>
              <a:t>рік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  <a:p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18" y="5745553"/>
            <a:ext cx="858982" cy="10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КАРТОТЕКА ДИДАКТИЧНИХ ІГОР &quot;РОЗВИТОК І ВИХОВАННЯ ДУШІ ТА СЕРЦЯ&quot; (6 р.ж.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6386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84475"/>
            <a:ext cx="1146752" cy="81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36" y="0"/>
            <a:ext cx="1701664" cy="95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3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0070C0"/>
                </a:solidFill>
                <a:cs typeface="Times New Roman" pitchFamily="18" charset="0"/>
              </a:rPr>
              <a:t>Сторітелінг</a:t>
            </a:r>
            <a:r>
              <a:rPr lang="uk-UA" b="1" dirty="0">
                <a:solidFill>
                  <a:srgbClr val="0070C0"/>
                </a:solidFill>
                <a:cs typeface="Times New Roman" pitchFamily="18" charset="0"/>
              </a:rPr>
              <a:t> «Архітектор»</a:t>
            </a:r>
            <a:br>
              <a:rPr lang="uk-UA" b="1" dirty="0">
                <a:solidFill>
                  <a:srgbClr val="0070C0"/>
                </a:solidFill>
                <a:cs typeface="Times New Roman" pitchFamily="18" charset="0"/>
              </a:rPr>
            </a:b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Уявіть </a:t>
            </a:r>
            <a:r>
              <a:rPr lang="uk-UA" dirty="0">
                <a:latin typeface="+mj-lt"/>
                <a:cs typeface="Times New Roman" pitchFamily="18" charset="0"/>
              </a:rPr>
              <a:t>Архітектора, який будує найвищу вежу.</a:t>
            </a:r>
          </a:p>
          <a:p>
            <a:pPr marL="0" indent="0">
              <a:buNone/>
            </a:pPr>
            <a:r>
              <a:rPr lang="uk-UA" dirty="0">
                <a:latin typeface="+mj-lt"/>
                <a:cs typeface="Times New Roman" pitchFamily="18" charset="0"/>
              </a:rPr>
              <a:t>Його завдання сьогодні </a:t>
            </a:r>
            <a:r>
              <a:rPr lang="uk-UA" dirty="0" smtClean="0">
                <a:latin typeface="+mj-lt"/>
                <a:cs typeface="Times New Roman" pitchFamily="18" charset="0"/>
              </a:rPr>
              <a:t>- не </a:t>
            </a:r>
            <a:r>
              <a:rPr lang="uk-UA" dirty="0">
                <a:latin typeface="+mj-lt"/>
                <a:cs typeface="Times New Roman" pitchFamily="18" charset="0"/>
              </a:rPr>
              <a:t>вся вежа,</a:t>
            </a:r>
            <a:br>
              <a:rPr lang="uk-UA" dirty="0">
                <a:latin typeface="+mj-lt"/>
                <a:cs typeface="Times New Roman" pitchFamily="18" charset="0"/>
              </a:rPr>
            </a:br>
            <a:r>
              <a:rPr lang="uk-UA" dirty="0">
                <a:latin typeface="+mj-lt"/>
                <a:cs typeface="Times New Roman" pitchFamily="18" charset="0"/>
              </a:rPr>
              <a:t>а перший ідеально покладений камінь</a:t>
            </a:r>
            <a:r>
              <a:rPr lang="uk-UA" dirty="0" smtClean="0">
                <a:latin typeface="+mj-lt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Перший </a:t>
            </a:r>
            <a:r>
              <a:rPr lang="uk-UA" dirty="0">
                <a:latin typeface="+mj-lt"/>
                <a:cs typeface="Times New Roman" pitchFamily="18" charset="0"/>
              </a:rPr>
              <a:t>камінь — це:</a:t>
            </a:r>
          </a:p>
          <a:p>
            <a:pPr>
              <a:buFont typeface="Wingdings" pitchFamily="2" charset="2"/>
              <a:buChar char="ü"/>
            </a:pPr>
            <a:r>
              <a:rPr lang="uk-UA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нова звичка</a:t>
            </a:r>
          </a:p>
          <a:p>
            <a:pPr>
              <a:buFont typeface="Wingdings" pitchFamily="2" charset="2"/>
              <a:buChar char="ü"/>
            </a:pPr>
            <a:r>
              <a:rPr lang="uk-UA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10% накопичення</a:t>
            </a:r>
          </a:p>
          <a:p>
            <a:pPr>
              <a:buFont typeface="Wingdings" pitchFamily="2" charset="2"/>
              <a:buChar char="ü"/>
            </a:pPr>
            <a:r>
              <a:rPr lang="uk-UA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сміливість виступити</a:t>
            </a:r>
          </a:p>
          <a:p>
            <a:pPr>
              <a:buFont typeface="Wingdings" pitchFamily="2" charset="2"/>
              <a:buChar char="ü"/>
            </a:pPr>
            <a:r>
              <a:rPr lang="uk-UA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перша ідея</a:t>
            </a:r>
          </a:p>
          <a:p>
            <a:pPr marL="0" indent="0">
              <a:buNone/>
            </a:pPr>
            <a:endParaRPr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141663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0070C0"/>
                </a:solidFill>
                <a:cs typeface="Times New Roman" pitchFamily="18" charset="0"/>
              </a:rPr>
              <a:t>Підсумки</a:t>
            </a:r>
            <a:r>
              <a:rPr lang="ru-RU" sz="4800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0070C0"/>
                </a:solidFill>
                <a:cs typeface="Times New Roman" pitchFamily="18" charset="0"/>
              </a:rPr>
            </a:br>
            <a:endParaRPr lang="uk-UA" sz="48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err="1" smtClean="0">
                <a:latin typeface="+mj-lt"/>
                <a:cs typeface="Times New Roman" pitchFamily="18" charset="0"/>
              </a:rPr>
              <a:t>Успіх</a:t>
            </a:r>
            <a:r>
              <a:rPr lang="ru-RU" sz="3600" dirty="0" smtClean="0">
                <a:latin typeface="+mj-lt"/>
                <a:cs typeface="Times New Roman" pitchFamily="18" charset="0"/>
              </a:rPr>
              <a:t> </a:t>
            </a:r>
            <a:r>
              <a:rPr lang="ru-RU" sz="3600" dirty="0">
                <a:latin typeface="+mj-lt"/>
                <a:cs typeface="Times New Roman" pitchFamily="18" charset="0"/>
              </a:rPr>
              <a:t>— </a:t>
            </a:r>
            <a:r>
              <a:rPr lang="ru-RU" sz="3600" dirty="0" err="1">
                <a:latin typeface="+mj-lt"/>
                <a:cs typeface="Times New Roman" pitchFamily="18" charset="0"/>
              </a:rPr>
              <a:t>це</a:t>
            </a:r>
            <a:r>
              <a:rPr lang="ru-RU" sz="3600" dirty="0">
                <a:latin typeface="+mj-lt"/>
                <a:cs typeface="Times New Roman" pitchFamily="18" charset="0"/>
              </a:rPr>
              <a:t> не один «</a:t>
            </a:r>
            <a:r>
              <a:rPr lang="ru-RU" sz="3600" dirty="0" err="1">
                <a:latin typeface="+mj-lt"/>
                <a:cs typeface="Times New Roman" pitchFamily="18" charset="0"/>
              </a:rPr>
              <a:t>зірковий</a:t>
            </a:r>
            <a:r>
              <a:rPr lang="ru-RU" sz="3600" dirty="0">
                <a:latin typeface="+mj-lt"/>
                <a:cs typeface="Times New Roman" pitchFamily="18" charset="0"/>
              </a:rPr>
              <a:t> час».</a:t>
            </a:r>
            <a:br>
              <a:rPr lang="ru-RU" sz="3600" dirty="0">
                <a:latin typeface="+mj-lt"/>
                <a:cs typeface="Times New Roman" pitchFamily="18" charset="0"/>
              </a:rPr>
            </a:br>
            <a:r>
              <a:rPr lang="ru-RU" sz="3600" dirty="0" err="1">
                <a:latin typeface="+mj-lt"/>
                <a:cs typeface="Times New Roman" pitchFamily="18" charset="0"/>
              </a:rPr>
              <a:t>Це</a:t>
            </a:r>
            <a:r>
              <a:rPr lang="ru-RU" sz="3600" dirty="0">
                <a:latin typeface="+mj-lt"/>
                <a:cs typeface="Times New Roman" pitchFamily="18" charset="0"/>
              </a:rPr>
              <a:t> </a:t>
            </a:r>
            <a:r>
              <a:rPr lang="ru-RU" sz="3600" dirty="0" err="1">
                <a:latin typeface="+mj-lt"/>
                <a:cs typeface="Times New Roman" pitchFamily="18" charset="0"/>
              </a:rPr>
              <a:t>тисячі</a:t>
            </a:r>
            <a:r>
              <a:rPr lang="ru-RU" sz="3600" dirty="0">
                <a:latin typeface="+mj-lt"/>
                <a:cs typeface="Times New Roman" pitchFamily="18" charset="0"/>
              </a:rPr>
              <a:t> маленьких </a:t>
            </a:r>
            <a:r>
              <a:rPr lang="ru-RU" sz="3600" dirty="0" err="1">
                <a:latin typeface="+mj-lt"/>
                <a:cs typeface="Times New Roman" pitchFamily="18" charset="0"/>
              </a:rPr>
              <a:t>правильних</a:t>
            </a:r>
            <a:r>
              <a:rPr lang="ru-RU" sz="3600" dirty="0">
                <a:latin typeface="+mj-lt"/>
                <a:cs typeface="Times New Roman" pitchFamily="18" charset="0"/>
              </a:rPr>
              <a:t> </a:t>
            </a:r>
            <a:r>
              <a:rPr lang="ru-RU" sz="3600" dirty="0" err="1">
                <a:latin typeface="+mj-lt"/>
                <a:cs typeface="Times New Roman" pitchFamily="18" charset="0"/>
              </a:rPr>
              <a:t>рішень</a:t>
            </a:r>
            <a:r>
              <a:rPr lang="ru-RU" sz="3600" dirty="0">
                <a:latin typeface="+mj-lt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>
                <a:latin typeface="+mj-lt"/>
                <a:cs typeface="Times New Roman" pitchFamily="18" charset="0"/>
              </a:rPr>
              <a:t>Дорога без </a:t>
            </a:r>
            <a:r>
              <a:rPr lang="ru-RU" sz="3600" dirty="0" err="1">
                <a:latin typeface="+mj-lt"/>
                <a:cs typeface="Times New Roman" pitchFamily="18" charset="0"/>
              </a:rPr>
              <a:t>кінця</a:t>
            </a:r>
            <a:r>
              <a:rPr lang="ru-RU" sz="3600" dirty="0">
                <a:latin typeface="+mj-lt"/>
                <a:cs typeface="Times New Roman" pitchFamily="18" charset="0"/>
              </a:rPr>
              <a:t>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 - </a:t>
            </a:r>
            <a:r>
              <a:rPr lang="ru-RU" sz="3600" dirty="0" err="1" smtClean="0">
                <a:latin typeface="+mj-lt"/>
                <a:cs typeface="Times New Roman" pitchFamily="18" charset="0"/>
              </a:rPr>
              <a:t>це</a:t>
            </a:r>
            <a:r>
              <a:rPr lang="ru-RU" sz="3600" dirty="0" smtClean="0">
                <a:latin typeface="+mj-lt"/>
                <a:cs typeface="Times New Roman" pitchFamily="18" charset="0"/>
              </a:rPr>
              <a:t> </a:t>
            </a:r>
            <a:r>
              <a:rPr lang="ru-RU" sz="3600" dirty="0">
                <a:latin typeface="+mj-lt"/>
                <a:cs typeface="Times New Roman" pitchFamily="18" charset="0"/>
              </a:rPr>
              <a:t>шлях </a:t>
            </a:r>
            <a:r>
              <a:rPr lang="ru-RU" sz="3600" dirty="0" err="1">
                <a:latin typeface="+mj-lt"/>
                <a:cs typeface="Times New Roman" pitchFamily="18" charset="0"/>
              </a:rPr>
              <a:t>розвитку</a:t>
            </a:r>
            <a:r>
              <a:rPr lang="ru-RU" sz="3600" dirty="0">
                <a:latin typeface="+mj-lt"/>
                <a:cs typeface="Times New Roman" pitchFamily="18" charset="0"/>
              </a:rPr>
              <a:t>, а не </a:t>
            </a:r>
            <a:r>
              <a:rPr lang="ru-RU" sz="3600" dirty="0" err="1">
                <a:latin typeface="+mj-lt"/>
                <a:cs typeface="Times New Roman" pitchFamily="18" charset="0"/>
              </a:rPr>
              <a:t>очікування</a:t>
            </a:r>
            <a:r>
              <a:rPr lang="ru-RU" sz="3600" dirty="0">
                <a:latin typeface="+mj-lt"/>
                <a:cs typeface="Times New Roman" pitchFamily="18" charset="0"/>
              </a:rPr>
              <a:t> </a:t>
            </a:r>
            <a:r>
              <a:rPr lang="ru-RU" sz="3600" dirty="0" err="1">
                <a:latin typeface="+mj-lt"/>
                <a:cs typeface="Times New Roman" pitchFamily="18" charset="0"/>
              </a:rPr>
              <a:t>вершини</a:t>
            </a:r>
            <a:r>
              <a:rPr lang="ru-RU" sz="3600" dirty="0">
                <a:latin typeface="+mj-lt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+mj-lt"/>
                <a:cs typeface="Times New Roman" pitchFamily="18" charset="0"/>
              </a:rPr>
              <a:t>Ви </a:t>
            </a:r>
            <a:r>
              <a:rPr lang="ru-RU" sz="3600" dirty="0" err="1">
                <a:latin typeface="+mj-lt"/>
                <a:cs typeface="Times New Roman" pitchFamily="18" charset="0"/>
              </a:rPr>
              <a:t>вже</a:t>
            </a:r>
            <a:r>
              <a:rPr lang="ru-RU" sz="3600" dirty="0">
                <a:latin typeface="+mj-lt"/>
                <a:cs typeface="Times New Roman" pitchFamily="18" charset="0"/>
              </a:rPr>
              <a:t> почали </a:t>
            </a:r>
            <a:r>
              <a:rPr lang="ru-RU" sz="3600" dirty="0" err="1">
                <a:latin typeface="+mj-lt"/>
                <a:cs typeface="Times New Roman" pitchFamily="18" charset="0"/>
              </a:rPr>
              <a:t>будувати</a:t>
            </a:r>
            <a:r>
              <a:rPr lang="ru-RU" sz="3600" dirty="0">
                <a:latin typeface="+mj-lt"/>
                <a:cs typeface="Times New Roman" pitchFamily="18" charset="0"/>
              </a:rPr>
              <a:t> свою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Вежу!</a:t>
            </a:r>
            <a:endParaRPr lang="ru-RU" sz="3600" dirty="0">
              <a:latin typeface="+mj-lt"/>
              <a:cs typeface="Times New Roman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endParaRPr lang="uk-UA" sz="3600" i="1" dirty="0">
              <a:latin typeface="+mj-lt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86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34" y="421554"/>
            <a:ext cx="7921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cs typeface="Times New Roman" pitchFamily="18" charset="0"/>
              </a:rPr>
              <a:t>Горизонт планування</a:t>
            </a:r>
            <a:r>
              <a:rPr lang="uk-UA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70C0"/>
                </a:solidFill>
                <a:cs typeface="Times New Roman" pitchFamily="18" charset="0"/>
              </a:rPr>
            </a:b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atin typeface="+mj-lt"/>
              </a:rPr>
              <a:t>Моє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мотиваційне</a:t>
            </a:r>
            <a:r>
              <a:rPr lang="ru-RU" b="1" dirty="0">
                <a:latin typeface="+mj-lt"/>
              </a:rPr>
              <a:t> гасло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+mj-lt"/>
                <a:ea typeface="Calibri"/>
                <a:cs typeface="Times New Roman"/>
              </a:rPr>
              <a:t>Сформулюй і 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пропиши одне </a:t>
            </a:r>
            <a:r>
              <a:rPr lang="uk-UA" dirty="0">
                <a:latin typeface="+mj-lt"/>
                <a:ea typeface="Calibri"/>
                <a:cs typeface="Times New Roman"/>
              </a:rPr>
              <a:t>речення, яке стане твоїм мотиваційним гаслом на наступні пів року 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«</a:t>
            </a:r>
            <a:r>
              <a:rPr lang="ru-RU" dirty="0" smtClean="0">
                <a:latin typeface="+mj-lt"/>
              </a:rPr>
              <a:t>___________________»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endParaRPr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1594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18" y="335974"/>
            <a:ext cx="6223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46860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PUSH-</a:t>
            </a:r>
            <a:r>
              <a:rPr lang="uk-UA" sz="3600" b="1" dirty="0">
                <a:solidFill>
                  <a:srgbClr val="0070C0"/>
                </a:solidFill>
                <a:cs typeface="Times New Roman" pitchFamily="18" charset="0"/>
              </a:rPr>
              <a:t>план (</a:t>
            </a:r>
            <a:r>
              <a:rPr lang="uk-UA" sz="3600" b="1" dirty="0">
                <a:solidFill>
                  <a:srgbClr val="7030A0"/>
                </a:solidFill>
                <a:cs typeface="Times New Roman" pitchFamily="18" charset="0"/>
              </a:rPr>
              <a:t>Мій конкретний план дій</a:t>
            </a:r>
            <a:r>
              <a:rPr lang="uk-UA" sz="3600" b="1" dirty="0">
                <a:solidFill>
                  <a:srgbClr val="0070C0"/>
                </a:solidFill>
                <a:cs typeface="Times New Roman" pitchFamily="18" charset="0"/>
              </a:rPr>
              <a:t>)</a:t>
            </a:r>
            <a:br>
              <a:rPr lang="uk-UA" sz="3600" b="1" dirty="0">
                <a:solidFill>
                  <a:srgbClr val="0070C0"/>
                </a:solidFill>
                <a:cs typeface="Times New Roman" pitchFamily="18" charset="0"/>
              </a:rPr>
            </a:br>
            <a:endParaRPr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P </a:t>
            </a:r>
            <a:r>
              <a:rPr lang="en-US" dirty="0">
                <a:latin typeface="+mj-lt"/>
                <a:cs typeface="Times New Roman" pitchFamily="18" charset="0"/>
              </a:rPr>
              <a:t>– Purpose (</a:t>
            </a:r>
            <a:r>
              <a:rPr lang="uk-UA" dirty="0">
                <a:latin typeface="+mj-lt"/>
                <a:cs typeface="Times New Roman" pitchFamily="18" charset="0"/>
              </a:rPr>
              <a:t>Мета)</a:t>
            </a:r>
            <a:br>
              <a:rPr lang="uk-UA" dirty="0">
                <a:latin typeface="+mj-lt"/>
                <a:cs typeface="Times New Roman" pitchFamily="18" charset="0"/>
              </a:rPr>
            </a:br>
            <a:r>
              <a:rPr lang="en-US" dirty="0">
                <a:latin typeface="+mj-lt"/>
                <a:cs typeface="Times New Roman" pitchFamily="18" charset="0"/>
              </a:rPr>
              <a:t>U – Urgent </a:t>
            </a:r>
            <a:r>
              <a:rPr lang="uk-UA" dirty="0">
                <a:latin typeface="+mj-lt"/>
                <a:cs typeface="Times New Roman" pitchFamily="18" charset="0"/>
              </a:rPr>
              <a:t>крок (що починаю вже завтра?)</a:t>
            </a:r>
            <a:br>
              <a:rPr lang="uk-UA" dirty="0">
                <a:latin typeface="+mj-lt"/>
                <a:cs typeface="Times New Roman" pitchFamily="18" charset="0"/>
              </a:rPr>
            </a:br>
            <a:r>
              <a:rPr lang="en-US" dirty="0">
                <a:latin typeface="+mj-lt"/>
                <a:cs typeface="Times New Roman" pitchFamily="18" charset="0"/>
              </a:rPr>
              <a:t>S – System (</a:t>
            </a:r>
            <a:r>
              <a:rPr lang="uk-UA" dirty="0">
                <a:latin typeface="+mj-lt"/>
                <a:cs typeface="Times New Roman" pitchFamily="18" charset="0"/>
              </a:rPr>
              <a:t>яка звичка стане системною?)</a:t>
            </a:r>
            <a:br>
              <a:rPr lang="uk-UA" dirty="0">
                <a:latin typeface="+mj-lt"/>
                <a:cs typeface="Times New Roman" pitchFamily="18" charset="0"/>
              </a:rPr>
            </a:br>
            <a:r>
              <a:rPr lang="en-US" dirty="0">
                <a:latin typeface="+mj-lt"/>
                <a:cs typeface="Times New Roman" pitchFamily="18" charset="0"/>
              </a:rPr>
              <a:t>H – Habit </a:t>
            </a:r>
            <a:r>
              <a:rPr lang="uk-UA" dirty="0">
                <a:latin typeface="+mj-lt"/>
                <a:cs typeface="Times New Roman" pitchFamily="18" charset="0"/>
              </a:rPr>
              <a:t>контроль (як перевірятиму результат?)</a:t>
            </a:r>
          </a:p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Конкретно. </a:t>
            </a:r>
            <a:r>
              <a:rPr lang="uk-UA" sz="2800" b="1" i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Вимірювано</a:t>
            </a:r>
            <a:r>
              <a:rPr lang="uk-UA" sz="28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  <a:r>
              <a:rPr lang="uk-UA" sz="2800" b="1" i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Реально.</a:t>
            </a:r>
            <a:r>
              <a:rPr lang="uk-UA" sz="28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З </a:t>
            </a:r>
            <a:r>
              <a:rPr lang="uk-UA" sz="2800" b="1" i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дедлайном</a:t>
            </a:r>
            <a:r>
              <a:rPr lang="uk-UA" sz="2800" b="1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92" y="4986626"/>
            <a:ext cx="14747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ДОРОГА, ЩО НЕ МАЄ </a:t>
            </a: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КІНЦЯ…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cs typeface="Times New Roman" pitchFamily="18" charset="0"/>
              </a:rPr>
            </a:b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не про </a:t>
            </a:r>
            <a:r>
              <a:rPr lang="ru-RU" dirty="0" err="1" smtClean="0"/>
              <a:t>втому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розвиток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Ви — </a:t>
            </a:r>
            <a:r>
              <a:rPr lang="ru-RU" i="1" dirty="0" err="1">
                <a:solidFill>
                  <a:srgbClr val="0070C0"/>
                </a:solidFill>
              </a:rPr>
              <a:t>Архітектори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свого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майбутнього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uk-UA" b="1" dirty="0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ЗАПАМ’ЯТАЙ</a:t>
            </a:r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uk-UA" b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НАЙБІЛЬШИЙ </a:t>
            </a:r>
            <a:r>
              <a:rPr lang="uk-UA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ПРОЄКТ ‑‑ ВИ </a:t>
            </a:r>
            <a:r>
              <a:rPr lang="uk-UA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САМІ.</a:t>
            </a:r>
            <a:endParaRPr lang="uk-UA" sz="2400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ФІНІШ</a:t>
            </a:r>
            <a:r>
              <a:rPr lang="uk-UA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– ЦЕ ПРОСТО ЛІНІЯ У НОВОМУ </a:t>
            </a:r>
            <a:r>
              <a:rPr lang="uk-UA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СТАРТІ</a:t>
            </a:r>
            <a:r>
              <a:rPr lang="uk-UA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uk-UA" sz="24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62" y="4779818"/>
            <a:ext cx="1329738" cy="155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40" y="840725"/>
            <a:ext cx="1824679" cy="191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792538"/>
            <a:ext cx="107315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  <a:cs typeface="Times New Roman" pitchFamily="18" charset="0"/>
              </a:rPr>
              <a:t>Вправа «</a:t>
            </a:r>
            <a:r>
              <a:rPr lang="uk-UA" b="1" dirty="0" err="1">
                <a:solidFill>
                  <a:srgbClr val="0070C0"/>
                </a:solidFill>
                <a:cs typeface="Times New Roman" pitchFamily="18" charset="0"/>
              </a:rPr>
              <a:t>Ст</a:t>
            </a:r>
            <a:r>
              <a:rPr lang="en-US" b="1" dirty="0" err="1">
                <a:solidFill>
                  <a:srgbClr val="0070C0"/>
                </a:solidFill>
                <a:cs typeface="Times New Roman" pitchFamily="18" charset="0"/>
              </a:rPr>
              <a:t>i</a:t>
            </a:r>
            <a:r>
              <a:rPr lang="uk-UA" b="1" dirty="0">
                <a:solidFill>
                  <a:srgbClr val="0070C0"/>
                </a:solidFill>
                <a:cs typeface="Times New Roman" pitchFamily="18" charset="0"/>
              </a:rPr>
              <a:t>на Мудрості»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+mj-lt"/>
                <a:cs typeface="Times New Roman" pitchFamily="18" charset="0"/>
              </a:rPr>
              <a:t>Найцінніша річ, яку я зрозумів/зрозуміла про себе під час курсу — це</a:t>
            </a:r>
            <a:r>
              <a:rPr lang="uk-UA" dirty="0" smtClean="0">
                <a:latin typeface="+mj-lt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Заповни: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Мій </a:t>
            </a:r>
            <a:r>
              <a:rPr lang="uk-UA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талант — це </a:t>
            </a:r>
            <a:r>
              <a:rPr lang="uk-UA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________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Проблема </a:t>
            </a:r>
            <a:r>
              <a:rPr lang="uk-UA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— це </a:t>
            </a:r>
            <a:r>
              <a:rPr lang="uk-UA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________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Гроші </a:t>
            </a:r>
            <a:r>
              <a:rPr lang="uk-UA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люблять ________📌 </a:t>
            </a:r>
            <a:endParaRPr lang="uk-UA" i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+mj-lt"/>
              </a:rPr>
              <a:t>Стікери </a:t>
            </a:r>
            <a:r>
              <a:rPr lang="uk-UA" dirty="0">
                <a:latin typeface="+mj-lt"/>
              </a:rPr>
              <a:t>розміщуємо на «Стіну </a:t>
            </a:r>
            <a:r>
              <a:rPr lang="uk-UA" dirty="0" err="1">
                <a:latin typeface="+mj-lt"/>
              </a:rPr>
              <a:t>Мудрості</a:t>
            </a:r>
            <a:r>
              <a:rPr lang="uk-UA" dirty="0" err="1" smtClean="0"/>
              <a:t>»</a:t>
            </a:r>
            <a:r>
              <a:rPr lang="uk-UA" dirty="0" smtClean="0"/>
              <a:t>..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3" y="5068961"/>
            <a:ext cx="135615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82180"/>
            <a:ext cx="775855" cy="44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  <a:ea typeface="Calibri"/>
                <a:cs typeface="Times New Roman"/>
              </a:rPr>
              <a:t>Потяг </a:t>
            </a:r>
            <a:r>
              <a:rPr lang="uk-UA" b="1" dirty="0" smtClean="0">
                <a:solidFill>
                  <a:srgbClr val="0070C0"/>
                </a:solidFill>
                <a:ea typeface="Calibri"/>
                <a:cs typeface="Times New Roman"/>
              </a:rPr>
              <a:t>часу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718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i="1" dirty="0">
                <a:latin typeface="+mj-lt"/>
                <a:ea typeface="Calibri"/>
                <a:cs typeface="Times New Roman"/>
              </a:rPr>
              <a:t>Сьогодні Ми разом з Вами запустимо </a:t>
            </a:r>
            <a:r>
              <a:rPr lang="uk-UA" i="1" dirty="0" smtClean="0">
                <a:latin typeface="+mj-lt"/>
                <a:ea typeface="Calibri"/>
                <a:cs typeface="Times New Roman"/>
              </a:rPr>
              <a:t>«Потяг часу», який </a:t>
            </a:r>
            <a:r>
              <a:rPr lang="uk-UA" i="1" dirty="0">
                <a:latin typeface="+mj-lt"/>
                <a:ea typeface="Calibri"/>
                <a:cs typeface="Times New Roman"/>
              </a:rPr>
              <a:t>зробить зупинки на п’яти станціях.</a:t>
            </a:r>
            <a:endParaRPr lang="uk-UA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500" i="1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СТАНЦІЯ 1. Досліджуємо Себе і підприємливість в </a:t>
            </a:r>
            <a:r>
              <a:rPr lang="uk-UA" sz="3500" i="1" dirty="0" smtClean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мені.</a:t>
            </a:r>
            <a:endParaRPr lang="uk-UA" sz="3500" dirty="0">
              <a:solidFill>
                <a:srgbClr val="C0000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СТАНЦІЯ 2. Секрети кар'єри та звичок. </a:t>
            </a:r>
            <a:endParaRPr lang="uk-UA" dirty="0">
              <a:solidFill>
                <a:srgbClr val="0070C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solidFill>
                  <a:srgbClr val="00B050"/>
                </a:solidFill>
                <a:latin typeface="+mj-lt"/>
                <a:ea typeface="Calibri"/>
                <a:cs typeface="Times New Roman"/>
              </a:rPr>
              <a:t>СТАНЦІЯ 3. Фінансовий світ та ідеї.</a:t>
            </a:r>
            <a:endParaRPr lang="uk-UA" dirty="0">
              <a:solidFill>
                <a:srgbClr val="00B05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СТАНЦІЯ 4. </a:t>
            </a:r>
            <a:r>
              <a:rPr lang="uk-UA" i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Проєкт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 і наш споживач/покупець.</a:t>
            </a:r>
            <a:endParaRPr lang="uk-UA" dirty="0">
              <a:solidFill>
                <a:schemeClr val="accent6">
                  <a:lumMod val="75000"/>
                </a:schemeClr>
              </a:solidFill>
              <a:latin typeface="+mj-lt"/>
              <a:ea typeface="Calibri"/>
              <a:cs typeface="Times New Roman"/>
            </a:endParaRPr>
          </a:p>
          <a:p>
            <a:r>
              <a:rPr lang="uk-UA" i="1" dirty="0">
                <a:solidFill>
                  <a:srgbClr val="7030A0"/>
                </a:solidFill>
                <a:latin typeface="+mj-lt"/>
                <a:ea typeface="Calibri"/>
              </a:rPr>
              <a:t>СТАНЦІЯ 5.</a:t>
            </a:r>
            <a:r>
              <a:rPr lang="uk-UA" i="1" dirty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i="1" dirty="0">
                <a:solidFill>
                  <a:srgbClr val="7030A0"/>
                </a:solidFill>
                <a:latin typeface="+mj-lt"/>
                <a:ea typeface="Calibri"/>
              </a:rPr>
              <a:t>Підсумок і мій план на майбутнє</a:t>
            </a:r>
            <a:r>
              <a:rPr lang="uk-UA" i="1" dirty="0">
                <a:solidFill>
                  <a:srgbClr val="7030A0"/>
                </a:solidFill>
                <a:latin typeface="Times New Roman"/>
                <a:ea typeface="Calibri"/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27" y="660833"/>
            <a:ext cx="5064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32" y="5860473"/>
            <a:ext cx="80726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65" y="113938"/>
            <a:ext cx="2328034" cy="1303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7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  <a:t>СТАНЦІЯ 1</a:t>
            </a:r>
            <a:b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  <a:t>Досліджуємо себе і </a:t>
            </a:r>
            <a:r>
              <a:rPr lang="uk-UA" sz="3200" b="1" dirty="0" smtClean="0">
                <a:solidFill>
                  <a:srgbClr val="0070C0"/>
                </a:solidFill>
                <a:cs typeface="Times New Roman" pitchFamily="18" charset="0"/>
              </a:rPr>
              <a:t>підприємливість в мені</a:t>
            </a:r>
            <a: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</a:b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Вправа «Мій </a:t>
            </a:r>
            <a:r>
              <a:rPr lang="uk-UA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Аватар</a:t>
            </a:r>
            <a:r>
              <a:rPr lang="uk-UA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Сильних Сторін</a:t>
            </a:r>
            <a:r>
              <a:rPr lang="uk-UA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» </a:t>
            </a:r>
            <a:r>
              <a:rPr lang="uk-UA" i="1" dirty="0">
                <a:latin typeface="+mj-lt"/>
                <a:cs typeface="Times New Roman" pitchFamily="18" charset="0"/>
              </a:rPr>
              <a:t>Створюємо </a:t>
            </a:r>
            <a:r>
              <a:rPr lang="uk-UA" i="1" dirty="0" err="1">
                <a:latin typeface="+mj-lt"/>
                <a:cs typeface="Times New Roman" pitchFamily="18" charset="0"/>
              </a:rPr>
              <a:t>Аватар</a:t>
            </a:r>
            <a:r>
              <a:rPr lang="uk-UA" i="1" dirty="0">
                <a:latin typeface="+mj-lt"/>
                <a:cs typeface="Times New Roman" pitchFamily="18" charset="0"/>
              </a:rPr>
              <a:t> своєї </a:t>
            </a:r>
            <a:r>
              <a:rPr lang="uk-UA" i="1" dirty="0" smtClean="0">
                <a:latin typeface="+mj-lt"/>
                <a:cs typeface="Times New Roman" pitchFamily="18" charset="0"/>
              </a:rPr>
              <a:t>підприємливості</a:t>
            </a:r>
          </a:p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Обладунки:</a:t>
            </a:r>
          </a:p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Плащ </a:t>
            </a:r>
            <a:r>
              <a:rPr lang="uk-UA" dirty="0">
                <a:latin typeface="+mj-lt"/>
                <a:cs typeface="Times New Roman" pitchFamily="18" charset="0"/>
              </a:rPr>
              <a:t>— мій головний </a:t>
            </a:r>
            <a:r>
              <a:rPr lang="uk-UA" dirty="0" smtClean="0">
                <a:latin typeface="+mj-lt"/>
                <a:cs typeface="Times New Roman" pitchFamily="18" charset="0"/>
              </a:rPr>
              <a:t>талант</a:t>
            </a:r>
            <a:endParaRPr lang="uk-UA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Щит </a:t>
            </a:r>
            <a:r>
              <a:rPr lang="uk-UA" dirty="0">
                <a:latin typeface="+mj-lt"/>
                <a:cs typeface="Times New Roman" pitchFamily="18" charset="0"/>
              </a:rPr>
              <a:t>— як я керую </a:t>
            </a:r>
            <a:r>
              <a:rPr lang="uk-UA" dirty="0" smtClean="0">
                <a:latin typeface="+mj-lt"/>
                <a:cs typeface="Times New Roman" pitchFamily="18" charset="0"/>
              </a:rPr>
              <a:t>емоціями</a:t>
            </a:r>
            <a:endParaRPr lang="uk-UA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Зброя </a:t>
            </a:r>
            <a:r>
              <a:rPr lang="uk-UA" dirty="0">
                <a:latin typeface="+mj-lt"/>
                <a:cs typeface="Times New Roman" pitchFamily="18" charset="0"/>
              </a:rPr>
              <a:t>— моя найсильніша </a:t>
            </a:r>
            <a:r>
              <a:rPr lang="uk-UA" dirty="0" smtClean="0">
                <a:latin typeface="+mj-lt"/>
                <a:cs typeface="Times New Roman" pitchFamily="18" charset="0"/>
              </a:rPr>
              <a:t>ідея..</a:t>
            </a:r>
            <a:endParaRPr lang="uk-UA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err="1">
                <a:latin typeface="+mj-lt"/>
                <a:cs typeface="Times New Roman" pitchFamily="18" charset="0"/>
              </a:rPr>
              <a:t>Мій</a:t>
            </a:r>
            <a:r>
              <a:rPr lang="ru-RU" i="1" dirty="0">
                <a:latin typeface="+mj-lt"/>
                <a:cs typeface="Times New Roman" pitchFamily="18" charset="0"/>
              </a:rPr>
              <a:t> </a:t>
            </a:r>
            <a:r>
              <a:rPr lang="ru-RU" i="1" dirty="0" err="1">
                <a:latin typeface="+mj-lt"/>
                <a:cs typeface="Times New Roman" pitchFamily="18" charset="0"/>
              </a:rPr>
              <a:t>Аватар</a:t>
            </a:r>
            <a:r>
              <a:rPr lang="ru-RU" i="1" dirty="0">
                <a:latin typeface="+mj-lt"/>
                <a:cs typeface="Times New Roman" pitchFamily="18" charset="0"/>
              </a:rPr>
              <a:t> </a:t>
            </a:r>
            <a:r>
              <a:rPr lang="ru-RU" i="1" dirty="0" err="1">
                <a:latin typeface="+mj-lt"/>
                <a:cs typeface="Times New Roman" pitchFamily="18" charset="0"/>
              </a:rPr>
              <a:t>називається</a:t>
            </a:r>
            <a:r>
              <a:rPr lang="ru-RU" i="1" dirty="0" smtClean="0">
                <a:latin typeface="+mj-lt"/>
                <a:cs typeface="Times New Roman" pitchFamily="18" charset="0"/>
              </a:rPr>
              <a:t>… </a:t>
            </a:r>
          </a:p>
          <a:p>
            <a:pPr marL="0" indent="0">
              <a:buNone/>
            </a:pPr>
            <a:r>
              <a:rPr lang="ru-RU" i="1" dirty="0" err="1" smtClean="0">
                <a:latin typeface="+mj-lt"/>
                <a:cs typeface="Times New Roman" pitchFamily="18" charset="0"/>
              </a:rPr>
              <a:t>Його</a:t>
            </a:r>
            <a:r>
              <a:rPr lang="ru-RU" i="1" dirty="0" smtClean="0">
                <a:latin typeface="+mj-lt"/>
                <a:cs typeface="Times New Roman" pitchFamily="18" charset="0"/>
              </a:rPr>
              <a:t> </a:t>
            </a:r>
            <a:r>
              <a:rPr lang="ru-RU" i="1" dirty="0">
                <a:latin typeface="+mj-lt"/>
                <a:cs typeface="Times New Roman" pitchFamily="18" charset="0"/>
              </a:rPr>
              <a:t>суперсила </a:t>
            </a:r>
            <a:r>
              <a:rPr lang="ru-RU" dirty="0">
                <a:latin typeface="+mj-lt"/>
                <a:cs typeface="Times New Roman" pitchFamily="18" charset="0"/>
              </a:rPr>
              <a:t>— …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86" y="5025016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86" y="5177416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60" y="3103418"/>
            <a:ext cx="2530319" cy="158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" y="411308"/>
            <a:ext cx="5175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41" y="14876"/>
            <a:ext cx="1304059" cy="730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035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0070C0"/>
                </a:solidFill>
                <a:cs typeface="Times New Roman" pitchFamily="18" charset="0"/>
              </a:rPr>
              <a:t>Сторітелінг</a:t>
            </a:r>
            <a:r>
              <a:rPr lang="uk-UA" b="1" dirty="0">
                <a:solidFill>
                  <a:srgbClr val="0070C0"/>
                </a:solidFill>
                <a:cs typeface="Times New Roman" pitchFamily="18" charset="0"/>
              </a:rPr>
              <a:t> «Ціна падіння» 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Чому </a:t>
            </a:r>
            <a:r>
              <a:rPr lang="uk-UA" dirty="0">
                <a:latin typeface="+mj-lt"/>
                <a:cs typeface="Times New Roman" pitchFamily="18" charset="0"/>
              </a:rPr>
              <a:t>важливо падати</a:t>
            </a:r>
            <a:r>
              <a:rPr lang="uk-UA" dirty="0" smtClean="0">
                <a:latin typeface="+mj-lt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Приклад </a:t>
            </a:r>
            <a:r>
              <a:rPr lang="uk-UA" dirty="0">
                <a:latin typeface="+mj-lt"/>
                <a:cs typeface="Times New Roman" pitchFamily="18" charset="0"/>
              </a:rPr>
              <a:t>історій</a:t>
            </a:r>
            <a:r>
              <a:rPr lang="uk-UA" dirty="0" smtClean="0">
                <a:latin typeface="+mj-lt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+mj-lt"/>
                <a:cs typeface="Times New Roman" pitchFamily="18" charset="0"/>
              </a:rPr>
              <a:t>Стів </a:t>
            </a:r>
            <a:r>
              <a:rPr lang="uk-UA" dirty="0" err="1" smtClean="0">
                <a:latin typeface="+mj-lt"/>
                <a:cs typeface="Times New Roman" pitchFamily="18" charset="0"/>
              </a:rPr>
              <a:t>Джобс</a:t>
            </a:r>
            <a:endParaRPr lang="uk-UA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err="1" smtClean="0">
                <a:latin typeface="+mj-lt"/>
                <a:cs typeface="Times New Roman" pitchFamily="18" charset="0"/>
              </a:rPr>
              <a:t>Ілон</a:t>
            </a:r>
            <a:r>
              <a:rPr lang="uk-UA" dirty="0" smtClean="0">
                <a:latin typeface="+mj-lt"/>
                <a:cs typeface="Times New Roman" pitchFamily="18" charset="0"/>
              </a:rPr>
              <a:t> </a:t>
            </a:r>
            <a:r>
              <a:rPr lang="uk-UA" dirty="0" err="1" smtClean="0">
                <a:latin typeface="+mj-lt"/>
                <a:cs typeface="Times New Roman" pitchFamily="18" charset="0"/>
              </a:rPr>
              <a:t>Маск</a:t>
            </a:r>
            <a:r>
              <a:rPr lang="uk-UA" dirty="0" smtClean="0">
                <a:latin typeface="+mj-lt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uk-UA" dirty="0" smtClean="0">
                <a:latin typeface="+mj-lt"/>
                <a:cs typeface="Times New Roman" pitchFamily="18" charset="0"/>
              </a:rPr>
              <a:t>Найбільші </a:t>
            </a:r>
            <a:r>
              <a:rPr lang="uk-UA" dirty="0">
                <a:latin typeface="+mj-lt"/>
                <a:cs typeface="Times New Roman" pitchFamily="18" charset="0"/>
              </a:rPr>
              <a:t>успіхи часто народжуються після провалів</a:t>
            </a:r>
            <a:r>
              <a:rPr lang="uk-UA" dirty="0" smtClean="0">
                <a:latin typeface="+mj-lt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Яку </a:t>
            </a:r>
            <a:r>
              <a:rPr lang="uk-UA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пораду я даю собі, щоб не боятися помилок?</a:t>
            </a:r>
            <a:endParaRPr i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92" y="1205346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9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СТАНЦІЯ </a:t>
            </a:r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>2 </a:t>
            </a:r>
            <a:r>
              <a:rPr lang="ru-RU" sz="3600" b="1" dirty="0" err="1" smtClean="0">
                <a:solidFill>
                  <a:srgbClr val="0070C0"/>
                </a:solidFill>
                <a:cs typeface="Times New Roman" pitchFamily="18" charset="0"/>
              </a:rPr>
              <a:t>Секрети</a:t>
            </a:r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cs typeface="Times New Roman" pitchFamily="18" charset="0"/>
              </a:rPr>
              <a:t>кар’єри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rgbClr val="0070C0"/>
                </a:solidFill>
                <a:cs typeface="Times New Roman" pitchFamily="18" charset="0"/>
              </a:rPr>
              <a:t>звичок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</a:br>
            <a:endParaRPr sz="3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42009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Вправа «Ланцюг звичок»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00B050"/>
                </a:solidFill>
              </a:rPr>
              <a:t>Кар’єра = щоденні дії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Приклад:</a:t>
            </a:r>
            <a:br>
              <a:rPr lang="uk-UA" dirty="0"/>
            </a:br>
            <a:r>
              <a:rPr lang="uk-UA" i="1" dirty="0"/>
              <a:t>Хочу бути програмістом:</a:t>
            </a:r>
          </a:p>
          <a:p>
            <a:pPr>
              <a:buFont typeface="Wingdings" pitchFamily="2" charset="2"/>
              <a:buChar char="Ø"/>
            </a:pPr>
            <a:r>
              <a:rPr lang="uk-UA" i="1" dirty="0">
                <a:solidFill>
                  <a:srgbClr val="0070C0"/>
                </a:solidFill>
              </a:rPr>
              <a:t>Щодня 15 хвилин вивчаю код</a:t>
            </a:r>
          </a:p>
          <a:p>
            <a:pPr>
              <a:buFont typeface="Wingdings" pitchFamily="2" charset="2"/>
              <a:buChar char="Ø"/>
            </a:pPr>
            <a:r>
              <a:rPr lang="uk-UA" i="1" dirty="0">
                <a:solidFill>
                  <a:srgbClr val="0070C0"/>
                </a:solidFill>
              </a:rPr>
              <a:t>Щомісяця спілкуюся з фахівцем</a:t>
            </a:r>
          </a:p>
          <a:p>
            <a:pPr>
              <a:buFont typeface="Wingdings" pitchFamily="2" charset="2"/>
              <a:buChar char="Ø"/>
            </a:pPr>
            <a:r>
              <a:rPr lang="uk-UA" i="1" dirty="0">
                <a:solidFill>
                  <a:srgbClr val="0070C0"/>
                </a:solidFill>
              </a:rPr>
              <a:t>Через рік — 12 контактів + нові навички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0070C0"/>
                </a:solidFill>
              </a:rPr>
              <a:t>Яку </a:t>
            </a:r>
            <a:r>
              <a:rPr lang="uk-UA" i="1" dirty="0">
                <a:solidFill>
                  <a:srgbClr val="0070C0"/>
                </a:solidFill>
              </a:rPr>
              <a:t>нову звичку я формую вже зараз?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508324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769938"/>
            <a:ext cx="1428750" cy="80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СТАНЦІЯ </a:t>
            </a: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3 </a:t>
            </a:r>
            <a:b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cs typeface="Times New Roman" pitchFamily="18" charset="0"/>
              </a:rPr>
              <a:t>Фінансовий</a:t>
            </a: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світ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ідеї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+mj-lt"/>
                <a:cs typeface="Times New Roman" pitchFamily="18" charset="0"/>
              </a:rPr>
              <a:t>Клімат</a:t>
            </a:r>
            <a:r>
              <a:rPr lang="ru-RU" b="1" dirty="0">
                <a:latin typeface="+mj-lt"/>
                <a:cs typeface="Times New Roman" pitchFamily="18" charset="0"/>
              </a:rPr>
              <a:t> для грошей»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Правило </a:t>
            </a:r>
            <a:r>
              <a:rPr lang="ru-RU" dirty="0">
                <a:latin typeface="+mj-lt"/>
                <a:cs typeface="Times New Roman" pitchFamily="18" charset="0"/>
              </a:rPr>
              <a:t>«3 </a:t>
            </a:r>
            <a:r>
              <a:rPr lang="ru-RU" dirty="0" err="1">
                <a:latin typeface="+mj-lt"/>
                <a:cs typeface="Times New Roman" pitchFamily="18" charset="0"/>
              </a:rPr>
              <a:t>конвертів</a:t>
            </a:r>
            <a:r>
              <a:rPr lang="ru-RU" dirty="0">
                <a:latin typeface="+mj-lt"/>
                <a:cs typeface="Times New Roman" pitchFamily="18" charset="0"/>
              </a:rPr>
              <a:t>»: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j-lt"/>
                <a:cs typeface="Times New Roman" pitchFamily="18" charset="0"/>
              </a:rPr>
              <a:t>Потреби</a:t>
            </a:r>
            <a:endParaRPr lang="ru-RU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+mj-lt"/>
                <a:cs typeface="Times New Roman" pitchFamily="18" charset="0"/>
              </a:rPr>
              <a:t>Бажання</a:t>
            </a:r>
            <a:endParaRPr lang="ru-RU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+mj-lt"/>
                <a:cs typeface="Times New Roman" pitchFamily="18" charset="0"/>
              </a:rPr>
              <a:t>Накопичення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24-х годин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купуй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подумай </a:t>
            </a:r>
            <a:r>
              <a:rPr lang="ru-RU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70" y="5488853"/>
            <a:ext cx="1089348" cy="1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49" y="2286000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1" y="414049"/>
            <a:ext cx="517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86" y="173793"/>
            <a:ext cx="1456458" cy="81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  <a:cs typeface="Times New Roman" pitchFamily="18" charset="0"/>
              </a:rPr>
              <a:t>Вправа</a:t>
            </a: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Цінність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речі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»</a:t>
            </a:r>
            <a:br>
              <a:rPr lang="ru-RU" b="1" dirty="0">
                <a:solidFill>
                  <a:srgbClr val="0070C0"/>
                </a:solidFill>
                <a:cs typeface="Times New Roman" pitchFamily="18" charset="0"/>
              </a:rPr>
            </a:b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Хочу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навушники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+mj-lt"/>
                <a:cs typeface="Times New Roman" pitchFamily="18" charset="0"/>
              </a:rPr>
              <a:t>Переведи </a:t>
            </a:r>
            <a:r>
              <a:rPr lang="ru-RU" dirty="0" err="1">
                <a:latin typeface="+mj-lt"/>
                <a:cs typeface="Times New Roman" pitchFamily="18" charset="0"/>
              </a:rPr>
              <a:t>їх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вартість</a:t>
            </a:r>
            <a:r>
              <a:rPr lang="ru-RU" dirty="0">
                <a:latin typeface="+mj-lt"/>
                <a:cs typeface="Times New Roman" pitchFamily="18" charset="0"/>
              </a:rPr>
              <a:t> у </a:t>
            </a:r>
            <a:r>
              <a:rPr lang="ru-RU" dirty="0" err="1">
                <a:latin typeface="+mj-lt"/>
                <a:cs typeface="Times New Roman" pitchFamily="18" charset="0"/>
              </a:rPr>
              <a:t>години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 smtClean="0">
                <a:latin typeface="+mj-lt"/>
                <a:cs typeface="Times New Roman" pitchFamily="18" charset="0"/>
              </a:rPr>
              <a:t>праці</a:t>
            </a:r>
            <a:endParaRPr lang="ru-RU" dirty="0"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Час </a:t>
            </a:r>
            <a:r>
              <a:rPr lang="ru-RU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= </a:t>
            </a:r>
            <a:r>
              <a:rPr lang="ru-RU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справжня</a:t>
            </a:r>
            <a:r>
              <a:rPr lang="ru-RU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ціна</a:t>
            </a:r>
            <a:r>
              <a:rPr lang="ru-RU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речі</a:t>
            </a:r>
            <a:endParaRPr lang="ru-RU" b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32388"/>
            <a:ext cx="14747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1594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180110"/>
            <a:ext cx="8229600" cy="123305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Гра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«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Від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Іскри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до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Ідеї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»</a:t>
            </a:r>
            <a:br>
              <a:rPr lang="ru-RU" b="1" dirty="0">
                <a:solidFill>
                  <a:srgbClr val="0070C0"/>
                </a:solidFill>
                <a:cs typeface="Times New Roman" pitchFamily="18" charset="0"/>
              </a:rPr>
            </a:b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3056"/>
            <a:ext cx="8229600" cy="4893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Проблема</a:t>
            </a:r>
            <a:r>
              <a:rPr lang="ru-RU" dirty="0">
                <a:latin typeface="+mj-lt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багато</a:t>
            </a:r>
            <a:r>
              <a:rPr lang="ru-RU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сміття</a:t>
            </a:r>
            <a:r>
              <a:rPr lang="ru-RU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в </a:t>
            </a:r>
            <a:r>
              <a:rPr lang="ru-RU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школі</a:t>
            </a:r>
            <a:r>
              <a:rPr lang="ru-RU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+mj-lt"/>
                <a:cs typeface="Times New Roman" pitchFamily="18" charset="0"/>
              </a:rPr>
              <a:t>Завдання</a:t>
            </a:r>
            <a:r>
              <a:rPr lang="ru-RU" dirty="0">
                <a:latin typeface="+mj-lt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>
                <a:latin typeface="+mj-lt"/>
                <a:cs typeface="Times New Roman" pitchFamily="18" charset="0"/>
              </a:rPr>
              <a:t>Визначити</a:t>
            </a:r>
            <a:r>
              <a:rPr lang="ru-RU" i="1" dirty="0">
                <a:latin typeface="+mj-lt"/>
                <a:cs typeface="Times New Roman" pitchFamily="18" charset="0"/>
              </a:rPr>
              <a:t> </a:t>
            </a:r>
            <a:r>
              <a:rPr lang="ru-RU" i="1" dirty="0" smtClean="0">
                <a:latin typeface="+mj-lt"/>
                <a:cs typeface="Times New Roman" pitchFamily="18" charset="0"/>
              </a:rPr>
              <a:t>проблему;</a:t>
            </a:r>
            <a:endParaRPr lang="ru-RU" i="1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err="1">
                <a:latin typeface="+mj-lt"/>
                <a:cs typeface="Times New Roman" pitchFamily="18" charset="0"/>
              </a:rPr>
              <a:t>Запропонувати</a:t>
            </a:r>
            <a:r>
              <a:rPr lang="ru-RU" i="1" dirty="0">
                <a:latin typeface="+mj-lt"/>
                <a:cs typeface="Times New Roman" pitchFamily="18" charset="0"/>
              </a:rPr>
              <a:t> </a:t>
            </a:r>
            <a:r>
              <a:rPr lang="ru-RU" i="1" dirty="0" err="1" smtClean="0">
                <a:latin typeface="+mj-lt"/>
                <a:cs typeface="Times New Roman" pitchFamily="18" charset="0"/>
              </a:rPr>
              <a:t>бізнес-ідею</a:t>
            </a:r>
            <a:r>
              <a:rPr lang="ru-RU" i="1" dirty="0" smtClean="0">
                <a:latin typeface="+mj-lt"/>
                <a:cs typeface="Times New Roman" pitchFamily="18" charset="0"/>
              </a:rPr>
              <a:t>;</a:t>
            </a:r>
            <a:endParaRPr lang="ru-RU" i="1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err="1">
                <a:latin typeface="+mj-lt"/>
                <a:cs typeface="Times New Roman" pitchFamily="18" charset="0"/>
              </a:rPr>
              <a:t>Створити</a:t>
            </a:r>
            <a:r>
              <a:rPr lang="ru-RU" i="1" dirty="0">
                <a:latin typeface="+mj-lt"/>
                <a:cs typeface="Times New Roman" pitchFamily="18" charset="0"/>
              </a:rPr>
              <a:t> </a:t>
            </a:r>
            <a:r>
              <a:rPr lang="ru-RU" i="1" dirty="0" smtClean="0">
                <a:latin typeface="+mj-lt"/>
                <a:cs typeface="Times New Roman" pitchFamily="18" charset="0"/>
              </a:rPr>
              <a:t>слоган.</a:t>
            </a:r>
            <a:endParaRPr lang="ru-RU" i="1" dirty="0">
              <a:latin typeface="+mj-lt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54" y="5542573"/>
            <a:ext cx="997527" cy="116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55" y="4211782"/>
            <a:ext cx="3741936" cy="2095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336AADD86DA047936E08ED21093B26" ma:contentTypeVersion="12" ma:contentTypeDescription="Создание документа." ma:contentTypeScope="" ma:versionID="9aef29d5211a853c64c753fb161b2e7b">
  <xsd:schema xmlns:xsd="http://www.w3.org/2001/XMLSchema" xmlns:xs="http://www.w3.org/2001/XMLSchema" xmlns:p="http://schemas.microsoft.com/office/2006/metadata/properties" xmlns:ns2="a7350a7d-edba-4f73-b4d3-7121544e08d5" xmlns:ns3="80c60820-71da-441b-b133-2d766bfa34f5" targetNamespace="http://schemas.microsoft.com/office/2006/metadata/properties" ma:root="true" ma:fieldsID="a76fa0dd7412e20eddc98307e5e75ca0" ns2:_="" ns3:_="">
    <xsd:import namespace="a7350a7d-edba-4f73-b4d3-7121544e08d5"/>
    <xsd:import namespace="80c60820-71da-441b-b133-2d766bfa3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50a7d-edba-4f73-b4d3-7121544e0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7ca6929b-0d6c-4552-8166-371507af1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0820-71da-441b-b133-2d766bfa34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fc45f4-18ab-42ef-abec-68d532554bcd}" ma:internalName="TaxCatchAll" ma:showField="CatchAllData" ma:web="80c60820-71da-441b-b133-2d766bfa3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60820-71da-441b-b133-2d766bfa34f5" xsi:nil="true"/>
    <lcf76f155ced4ddcb4097134ff3c332f xmlns="a7350a7d-edba-4f73-b4d3-7121544e08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7A97FB-1D28-482B-804E-8BAC7F540B6C}"/>
</file>

<file path=customXml/itemProps2.xml><?xml version="1.0" encoding="utf-8"?>
<ds:datastoreItem xmlns:ds="http://schemas.openxmlformats.org/officeDocument/2006/customXml" ds:itemID="{E1DB25BF-E4B2-49E6-9D41-FF953E5416C0}"/>
</file>

<file path=customXml/itemProps3.xml><?xml version="1.0" encoding="utf-8"?>
<ds:datastoreItem xmlns:ds="http://schemas.openxmlformats.org/officeDocument/2006/customXml" ds:itemID="{08D0D4CD-698D-4A38-B36D-EFFF4B12F707}"/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475</Words>
  <Application>Microsoft Office PowerPoint</Application>
  <PresentationFormat>Экран (4:3)</PresentationFormat>
  <Paragraphs>104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ДОРОГА, ЩО НЕ МАЄ КІНЦЯ…  ПЛАН РОЗВИТКУ НА МАЙБУТНЄ </vt:lpstr>
      <vt:lpstr>Вправа «Стiна Мудрості»</vt:lpstr>
      <vt:lpstr>Потяг часу</vt:lpstr>
      <vt:lpstr>СТАНЦІЯ 1 Досліджуємо себе і підприємливість в мені </vt:lpstr>
      <vt:lpstr>Сторітелінг «Ціна падіння» </vt:lpstr>
      <vt:lpstr>СТАНЦІЯ 2 Секрети кар’єри та звичок </vt:lpstr>
      <vt:lpstr>СТАНЦІЯ 3  Фінансовий світ та ідеї</vt:lpstr>
      <vt:lpstr>Вправа «Цінність речі» </vt:lpstr>
      <vt:lpstr>Гра «Від Іскри до Ідеї» </vt:lpstr>
      <vt:lpstr>СТАНЦІЯ 4 Проєкт і наш споживач </vt:lpstr>
      <vt:lpstr>Колесо балансу </vt:lpstr>
      <vt:lpstr>СТАНЦІЯ 5 Дорога, що не має кінця </vt:lpstr>
      <vt:lpstr>Сторітелінг «Архітектор» </vt:lpstr>
      <vt:lpstr>Підсумки </vt:lpstr>
      <vt:lpstr>Горизонт планування </vt:lpstr>
      <vt:lpstr>PUSH-план (Мій конкретний план дій) </vt:lpstr>
      <vt:lpstr>ДОРОГА, ЩО НЕ МАЄ КІНЦЯ…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 СМІТТЯ ДО БАГАТСТВА</dc:title>
  <dc:creator>Admin</dc:creator>
  <dc:description>generated using python-pptx</dc:description>
  <cp:lastModifiedBy>Admin</cp:lastModifiedBy>
  <cp:revision>36</cp:revision>
  <dcterms:created xsi:type="dcterms:W3CDTF">2013-01-27T09:14:16Z</dcterms:created>
  <dcterms:modified xsi:type="dcterms:W3CDTF">2026-03-18T13:36:03Z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0x010100DC336AADD86DA047936E08ED21093B26</vt:lpwstr>
  </property>
</Properties>
</file>