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3" r:id="rId6"/>
    <p:sldId id="265" r:id="rId7"/>
    <p:sldId id="267" r:id="rId8"/>
    <p:sldId id="271" r:id="rId9"/>
    <p:sldId id="272" r:id="rId10"/>
    <p:sldId id="274" r:id="rId11"/>
    <p:sldId id="276" r:id="rId12"/>
    <p:sldId id="280" r:id="rId13"/>
    <p:sldId id="282" r:id="rId14"/>
    <p:sldId id="293" r:id="rId15"/>
    <p:sldId id="287" r:id="rId16"/>
    <p:sldId id="288" r:id="rId17"/>
    <p:sldId id="290" r:id="rId18"/>
    <p:sldId id="291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9" d="100"/>
          <a:sy n="69" d="100"/>
        </p:scale>
        <p:origin x="-8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ДЕТЕКТИВ ПРОБЛЕМ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Як</a:t>
            </a:r>
            <a:r>
              <a:rPr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помічати</a:t>
            </a:r>
            <a:r>
              <a:rPr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виклики</a:t>
            </a:r>
            <a:r>
              <a:rPr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та</a:t>
            </a:r>
            <a:r>
              <a:rPr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можливості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навколо</a:t>
            </a:r>
            <a:r>
              <a:rPr b="1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latin typeface="+mj-lt"/>
                <a:cs typeface="Times New Roman" pitchFamily="18" charset="0"/>
              </a:rPr>
              <a:t>себе</a:t>
            </a:r>
            <a:endParaRPr b="1" dirty="0">
              <a:solidFill>
                <a:srgbClr val="00B05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3414109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Детектив </a:t>
            </a:r>
            <a:r>
              <a:rPr lang="uk-UA" sz="3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проблем </a:t>
            </a:r>
            <a:r>
              <a:rPr lang="uk-UA" sz="3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Творець </a:t>
            </a:r>
            <a:r>
              <a:rPr lang="uk-UA" sz="3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endParaRPr lang="uk-U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703" y="3038317"/>
            <a:ext cx="2398569" cy="2257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8990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Три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питання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детектива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dirty="0" err="1" smtClean="0">
                <a:latin typeface="+mj-lt"/>
                <a:cs typeface="Times New Roman" pitchFamily="18" charset="0"/>
              </a:rPr>
              <a:t>Чого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мені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бракує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dirty="0" err="1" smtClean="0">
                <a:latin typeface="+mj-lt"/>
                <a:cs typeface="Times New Roman" pitchFamily="18" charset="0"/>
              </a:rPr>
              <a:t>Що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мені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заважає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dirty="0" err="1" smtClean="0">
                <a:latin typeface="+mj-lt"/>
                <a:cs typeface="Times New Roman" pitchFamily="18" charset="0"/>
              </a:rPr>
              <a:t>Що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зробило</a:t>
            </a:r>
            <a:r>
              <a:rPr dirty="0">
                <a:latin typeface="+mj-lt"/>
                <a:cs typeface="Times New Roman" pitchFamily="18" charset="0"/>
              </a:rPr>
              <a:t> б </a:t>
            </a:r>
            <a:r>
              <a:rPr dirty="0" err="1">
                <a:latin typeface="+mj-lt"/>
                <a:cs typeface="Times New Roman" pitchFamily="18" charset="0"/>
              </a:rPr>
              <a:t>життя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легшим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46764" y="4636065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Секрет простий — переверни ситуацію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Приклад</a:t>
            </a:r>
            <a:r>
              <a:rPr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проблеми</a:t>
            </a:r>
            <a:endParaRPr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i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зручних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місць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для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відпочинку</a:t>
            </a:r>
            <a:r>
              <a:rPr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Виклик</a:t>
            </a:r>
            <a:r>
              <a:rPr lang="ru-RU" b="1" dirty="0" smtClean="0">
                <a:solidFill>
                  <a:srgbClr val="FFC000"/>
                </a:solidFill>
              </a:rPr>
              <a:t>: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r>
              <a:rPr lang="ru-RU" dirty="0" smtClean="0">
                <a:solidFill>
                  <a:prstClr val="black"/>
                </a:solidFill>
              </a:rPr>
              <a:t>як </a:t>
            </a:r>
            <a:r>
              <a:rPr lang="ru-RU" dirty="0" err="1">
                <a:solidFill>
                  <a:prstClr val="black"/>
                </a:solidFill>
              </a:rPr>
              <a:t>зробити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шкільний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простір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комфортнішим</a:t>
            </a:r>
            <a:r>
              <a:rPr lang="ru-RU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ru-RU" b="1" dirty="0" err="1" smtClean="0">
                <a:solidFill>
                  <a:srgbClr val="00B050"/>
                </a:solidFill>
              </a:rPr>
              <a:t>Можливість</a:t>
            </a:r>
            <a:r>
              <a:rPr lang="ru-RU" b="1" dirty="0" smtClean="0">
                <a:solidFill>
                  <a:srgbClr val="00B050"/>
                </a:solidFill>
              </a:rPr>
              <a:t>: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створити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куточок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відпочинку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або</a:t>
            </a:r>
            <a:r>
              <a:rPr lang="ru-RU" dirty="0">
                <a:solidFill>
                  <a:prstClr val="black"/>
                </a:solidFill>
              </a:rPr>
              <a:t> дизайн нового простору.</a:t>
            </a:r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endParaRPr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937991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Практика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 err="1">
                <a:latin typeface="+mj-lt"/>
                <a:cs typeface="Times New Roman" pitchFamily="18" charset="0"/>
              </a:rPr>
              <a:t>Вправа</a:t>
            </a:r>
            <a:r>
              <a:rPr b="1" dirty="0">
                <a:latin typeface="+mj-lt"/>
                <a:cs typeface="Times New Roman" pitchFamily="18" charset="0"/>
              </a:rPr>
              <a:t> </a:t>
            </a:r>
            <a:r>
              <a:rPr b="1" dirty="0">
                <a:solidFill>
                  <a:srgbClr val="7030A0"/>
                </a:solidFill>
                <a:latin typeface="+mj-lt"/>
                <a:cs typeface="Times New Roman" pitchFamily="18" charset="0"/>
              </a:rPr>
              <a:t>«</a:t>
            </a:r>
            <a:r>
              <a:rPr b="1" dirty="0" err="1">
                <a:solidFill>
                  <a:srgbClr val="7030A0"/>
                </a:solidFill>
                <a:latin typeface="+mj-lt"/>
                <a:cs typeface="Times New Roman" pitchFamily="18" charset="0"/>
              </a:rPr>
              <a:t>Детективи</a:t>
            </a:r>
            <a:r>
              <a:rPr b="1" dirty="0">
                <a:solidFill>
                  <a:srgbClr val="7030A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7030A0"/>
                </a:solidFill>
                <a:latin typeface="+mj-lt"/>
                <a:cs typeface="Times New Roman" pitchFamily="18" charset="0"/>
              </a:rPr>
              <a:t>щоденних</a:t>
            </a:r>
            <a:r>
              <a:rPr b="1" dirty="0">
                <a:solidFill>
                  <a:srgbClr val="7030A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7030A0"/>
                </a:solidFill>
                <a:latin typeface="+mj-lt"/>
                <a:cs typeface="Times New Roman" pitchFamily="18" charset="0"/>
              </a:rPr>
              <a:t>дрібниць</a:t>
            </a:r>
            <a:r>
              <a:rPr b="1" dirty="0" smtClean="0">
                <a:solidFill>
                  <a:srgbClr val="7030A0"/>
                </a:solidFill>
                <a:latin typeface="+mj-lt"/>
                <a:cs typeface="Times New Roman" pitchFamily="18" charset="0"/>
              </a:rPr>
              <a:t>»</a:t>
            </a:r>
            <a:endParaRPr lang="uk-UA" b="1" dirty="0" smtClean="0">
              <a:solidFill>
                <a:srgbClr val="7030A0"/>
              </a:solidFill>
              <a:latin typeface="+mj-lt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переповнений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гардероб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розлитий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сік</a:t>
            </a:r>
            <a:endParaRPr lang="ru-RU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черга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їдальні</a:t>
            </a:r>
            <a:endParaRPr lang="ru-RU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рюкзак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сповза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endParaRPr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Робота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в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групах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dirty="0" err="1"/>
              <a:t>Проблема</a:t>
            </a:r>
            <a:endParaRPr dirty="0"/>
          </a:p>
          <a:p>
            <a:pPr>
              <a:buFont typeface="Wingdings" pitchFamily="2" charset="2"/>
              <a:buChar char="q"/>
            </a:pPr>
            <a:r>
              <a:rPr dirty="0" err="1"/>
              <a:t>Виклик</a:t>
            </a:r>
            <a:endParaRPr dirty="0"/>
          </a:p>
          <a:p>
            <a:pPr lvl="0">
              <a:buFont typeface="Wingdings" pitchFamily="2" charset="2"/>
              <a:buChar char="q"/>
            </a:pPr>
            <a:r>
              <a:rPr dirty="0" err="1" smtClean="0"/>
              <a:t>Можливість</a:t>
            </a:r>
            <a:endParaRPr lang="uk-UA" dirty="0" smtClean="0"/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>
              <a:buFont typeface="Wingdings" pitchFamily="2" charset="2"/>
              <a:buChar char="ü"/>
            </a:pP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знайшли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проблему…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Виклик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у…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у…</a:t>
            </a:r>
          </a:p>
          <a:p>
            <a:pPr>
              <a:buFont typeface="Wingdings" pitchFamily="2" charset="2"/>
              <a:buChar char="q"/>
            </a:pPr>
            <a:endParaRPr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04083" y="3283526"/>
            <a:ext cx="48716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Зворотний зв'язок</a:t>
            </a:r>
            <a:endParaRPr lang="uk-UA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102" y="1359476"/>
            <a:ext cx="2371725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9219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З</a:t>
            </a:r>
            <a:r>
              <a:rPr lang="uk-UA" sz="32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акінчуємо </a:t>
            </a:r>
            <a:r>
              <a:rPr lang="uk-UA" sz="3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речення і </a:t>
            </a:r>
            <a:r>
              <a:rPr lang="uk-UA" sz="3200" b="1" dirty="0" smtClean="0">
                <a:solidFill>
                  <a:srgbClr val="0070C0"/>
                </a:solidFill>
                <a:ea typeface="Calibri"/>
                <a:cs typeface="Times New Roman" pitchFamily="18" charset="0"/>
              </a:rPr>
              <a:t>ставимо собі </a:t>
            </a:r>
            <a:r>
              <a:rPr lang="uk-UA" sz="3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  <a:t>позначку на шкалі:</a:t>
            </a:r>
            <a:br>
              <a:rPr lang="uk-UA" sz="3200" b="1" dirty="0">
                <a:solidFill>
                  <a:srgbClr val="0070C0"/>
                </a:solidFill>
                <a:ea typeface="Calibri"/>
                <a:cs typeface="Times New Roman" pitchFamily="18" charset="0"/>
              </a:rPr>
            </a:br>
            <a:endParaRPr lang="uk-UA" sz="32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uk-UA" i="1" dirty="0" smtClean="0">
                <a:latin typeface="+mj-lt"/>
                <a:ea typeface="Calibri"/>
                <a:cs typeface="Times New Roman"/>
              </a:rPr>
              <a:t>Проблеми </a:t>
            </a:r>
            <a:r>
              <a:rPr lang="uk-UA" i="1" dirty="0">
                <a:latin typeface="+mj-lt"/>
                <a:ea typeface="Calibri"/>
                <a:cs typeface="Times New Roman"/>
              </a:rPr>
              <a:t>‑ це не кінець світу, а початок _____.</a:t>
            </a:r>
            <a:endParaRPr lang="uk-UA" sz="2800" i="1" dirty="0">
              <a:latin typeface="+mj-lt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uk-UA" i="1" dirty="0">
                <a:latin typeface="+mj-lt"/>
                <a:ea typeface="Calibri"/>
                <a:cs typeface="Times New Roman"/>
              </a:rPr>
              <a:t>Виклики ‑ це тренування для мозку, з </a:t>
            </a:r>
            <a:r>
              <a:rPr lang="uk-UA" i="1" dirty="0" err="1">
                <a:latin typeface="+mj-lt"/>
                <a:ea typeface="Calibri"/>
                <a:cs typeface="Times New Roman"/>
              </a:rPr>
              <a:t>мето</a:t>
            </a:r>
            <a:r>
              <a:rPr lang="uk-UA" i="1" dirty="0">
                <a:latin typeface="+mj-lt"/>
                <a:ea typeface="Calibri"/>
                <a:cs typeface="Times New Roman"/>
              </a:rPr>
              <a:t>ю_____.</a:t>
            </a:r>
            <a:endParaRPr lang="uk-UA" sz="2800" i="1" dirty="0">
              <a:latin typeface="+mj-lt"/>
              <a:ea typeface="Calibri"/>
              <a:cs typeface="Times New Roman"/>
            </a:endParaRPr>
          </a:p>
          <a:p>
            <a:r>
              <a:rPr lang="uk-UA" i="1" dirty="0">
                <a:latin typeface="+mj-lt"/>
                <a:ea typeface="Calibri"/>
              </a:rPr>
              <a:t>Можливості ‑ це двері, які відкриваються саме для тих ________________.</a:t>
            </a:r>
            <a:endParaRPr lang="uk-UA" i="1" dirty="0">
              <a:latin typeface="+mj-lt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5" y="491257"/>
            <a:ext cx="67627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862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Оцінка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успіху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dirty="0" err="1" smtClean="0">
                <a:latin typeface="+mj-lt"/>
                <a:cs typeface="Times New Roman" pitchFamily="18" charset="0"/>
              </a:rPr>
              <a:t>Чи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може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проблема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бути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можливістю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dirty="0" err="1" smtClean="0">
                <a:latin typeface="+mj-lt"/>
                <a:cs typeface="Times New Roman" pitchFamily="18" charset="0"/>
              </a:rPr>
              <a:t>Чи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завжди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проблема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потребує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грошей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Ø"/>
            </a:pPr>
            <a:r>
              <a:rPr dirty="0" err="1" smtClean="0">
                <a:latin typeface="+mj-lt"/>
                <a:cs typeface="Times New Roman" pitchFamily="18" charset="0"/>
              </a:rPr>
              <a:t>Назвіть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>
                <a:latin typeface="+mj-lt"/>
                <a:cs typeface="Times New Roman" pitchFamily="18" charset="0"/>
              </a:rPr>
              <a:t>3 </a:t>
            </a:r>
            <a:r>
              <a:rPr dirty="0" err="1">
                <a:latin typeface="+mj-lt"/>
                <a:cs typeface="Times New Roman" pitchFamily="18" charset="0"/>
              </a:rPr>
              <a:t>кроки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рішення</a:t>
            </a:r>
            <a:r>
              <a:rPr dirty="0">
                <a:latin typeface="+mj-lt"/>
                <a:cs typeface="Times New Roman" pitchFamily="18" charset="0"/>
              </a:rPr>
              <a:t>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73441">
            <a:off x="3612873" y="3412033"/>
            <a:ext cx="1703549" cy="2208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  <a:cs typeface="Times New Roman" pitchFamily="18" charset="0"/>
              </a:rPr>
              <a:t>Фінальні акорди</a:t>
            </a:r>
            <a:endParaRPr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b="1" dirty="0" err="1">
                <a:solidFill>
                  <a:srgbClr val="00B050"/>
                </a:solidFill>
              </a:rPr>
              <a:t>Підприємлива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людина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помічає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проблеми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та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>
                <a:solidFill>
                  <a:srgbClr val="00B050"/>
                </a:solidFill>
              </a:rPr>
              <a:t>створює</a:t>
            </a:r>
            <a:r>
              <a:rPr b="1" dirty="0">
                <a:solidFill>
                  <a:srgbClr val="00B050"/>
                </a:solidFill>
              </a:rPr>
              <a:t> </a:t>
            </a:r>
            <a:r>
              <a:rPr b="1" dirty="0" err="1" smtClean="0">
                <a:solidFill>
                  <a:srgbClr val="00B050"/>
                </a:solidFill>
              </a:rPr>
              <a:t>рішення</a:t>
            </a:r>
            <a:r>
              <a:rPr b="1" dirty="0" smtClean="0">
                <a:solidFill>
                  <a:srgbClr val="00B050"/>
                </a:solidFill>
              </a:rPr>
              <a:t>.</a:t>
            </a:r>
            <a:endParaRPr lang="uk-UA" b="1" dirty="0" smtClean="0">
              <a:solidFill>
                <a:srgbClr val="00B050"/>
              </a:solidFill>
            </a:endParaRPr>
          </a:p>
          <a:p>
            <a:pPr lvl="0">
              <a:buFont typeface="OfficinaSansC"/>
              <a:buChar char="-"/>
            </a:pPr>
            <a:r>
              <a:rPr lang="uk-UA" dirty="0">
                <a:latin typeface="+mj-lt"/>
                <a:ea typeface="Calibri"/>
                <a:cs typeface="OfficinaSansC"/>
              </a:rPr>
              <a:t>Проблеми - це не кінець, а початок можливостей.</a:t>
            </a:r>
            <a:endParaRPr lang="uk-UA" sz="2800" dirty="0">
              <a:latin typeface="+mj-lt"/>
              <a:ea typeface="Calibri"/>
              <a:cs typeface="OfficinaSansC"/>
            </a:endParaRPr>
          </a:p>
          <a:p>
            <a:pPr lvl="0">
              <a:buFont typeface="OfficinaSansC"/>
              <a:buChar char="-"/>
            </a:pPr>
            <a:r>
              <a:rPr lang="uk-UA" dirty="0">
                <a:latin typeface="+mj-lt"/>
                <a:ea typeface="Calibri"/>
                <a:cs typeface="OfficinaSansC"/>
              </a:rPr>
              <a:t>Бути Детективом проблем - це людина, яка не скаржиться, а досліджує і щоб побачити можливість, потрібно тренувати спостережливість і мислення.</a:t>
            </a:r>
            <a:endParaRPr lang="uk-UA" sz="2800" dirty="0">
              <a:latin typeface="+mj-lt"/>
              <a:ea typeface="Calibri"/>
              <a:cs typeface="OfficinaSansC"/>
            </a:endParaRPr>
          </a:p>
          <a:p>
            <a:pPr lvl="0">
              <a:buFont typeface="OfficinaSansC"/>
              <a:buChar char="-"/>
            </a:pPr>
            <a:r>
              <a:rPr lang="uk-UA" dirty="0">
                <a:latin typeface="+mj-lt"/>
                <a:ea typeface="Calibri"/>
                <a:cs typeface="OfficinaSansC"/>
              </a:rPr>
              <a:t>Кожен виклик можна перетворити на ідею для змін.</a:t>
            </a:r>
            <a:endParaRPr lang="uk-UA" sz="2800" dirty="0">
              <a:latin typeface="+mj-lt"/>
              <a:ea typeface="Calibri"/>
              <a:cs typeface="OfficinaSansC"/>
            </a:endParaRPr>
          </a:p>
          <a:p>
            <a:pPr lvl="0">
              <a:buFont typeface="OfficinaSansC"/>
              <a:buChar char="-"/>
            </a:pPr>
            <a:r>
              <a:rPr lang="uk-UA" dirty="0">
                <a:latin typeface="+mj-lt"/>
                <a:ea typeface="Calibri"/>
                <a:cs typeface="OfficinaSansC"/>
              </a:rPr>
              <a:t>Маленькі дії сьогодні формують великі результати завтра, а активна позиція робить нас впевненішими і </a:t>
            </a:r>
            <a:r>
              <a:rPr lang="uk-UA" dirty="0" err="1">
                <a:latin typeface="+mj-lt"/>
                <a:ea typeface="Calibri"/>
                <a:cs typeface="OfficinaSansC"/>
              </a:rPr>
              <a:t>самостійнішими</a:t>
            </a:r>
            <a:r>
              <a:rPr lang="uk-UA" dirty="0">
                <a:latin typeface="+mj-lt"/>
                <a:ea typeface="Calibri"/>
                <a:cs typeface="OfficinaSansC"/>
              </a:rPr>
              <a:t>.</a:t>
            </a:r>
            <a:endParaRPr lang="uk-UA" sz="2800" dirty="0">
              <a:latin typeface="+mj-lt"/>
              <a:ea typeface="Calibri"/>
              <a:cs typeface="OfficinaSansC"/>
            </a:endParaRPr>
          </a:p>
          <a:p>
            <a:pPr marL="0" indent="0">
              <a:buNone/>
            </a:pPr>
            <a:endParaRPr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834" y="625476"/>
            <a:ext cx="79216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6064" y="5640154"/>
            <a:ext cx="1037936" cy="1217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Торбинка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усвідомлень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dirty="0" err="1">
                <a:latin typeface="+mj-lt"/>
                <a:cs typeface="Times New Roman" pitchFamily="18" charset="0"/>
              </a:rPr>
              <a:t>Яку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проблему</a:t>
            </a:r>
            <a:r>
              <a:rPr dirty="0">
                <a:latin typeface="+mj-lt"/>
                <a:cs typeface="Times New Roman" pitchFamily="18" charset="0"/>
              </a:rPr>
              <a:t> я </a:t>
            </a:r>
            <a:r>
              <a:rPr dirty="0" err="1">
                <a:latin typeface="+mj-lt"/>
                <a:cs typeface="Times New Roman" pitchFamily="18" charset="0"/>
              </a:rPr>
              <a:t>помітив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сьогодні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ü"/>
            </a:pPr>
            <a:r>
              <a:rPr dirty="0" err="1">
                <a:latin typeface="+mj-lt"/>
                <a:cs typeface="Times New Roman" pitchFamily="18" charset="0"/>
              </a:rPr>
              <a:t>Яку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можливість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вона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відкриває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086471"/>
            <a:ext cx="4572000" cy="11169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8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ПРОБЛЕМА СЬОГОДНІ </a:t>
            </a:r>
            <a:r>
              <a:rPr lang="uk-UA" sz="2800" b="1" dirty="0" smtClean="0">
                <a:latin typeface="Times New Roman"/>
                <a:ea typeface="Calibri"/>
                <a:cs typeface="Times New Roman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800" b="1" dirty="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uk-UA" sz="2800" b="1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ІДЕЯ </a:t>
            </a:r>
            <a:r>
              <a:rPr lang="uk-UA" sz="2800" b="1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ЗАВТРА</a:t>
            </a:r>
            <a:endParaRPr lang="uk-UA" sz="2800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5" y="578372"/>
            <a:ext cx="1177636" cy="839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Домашнє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завдання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Знайдіть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проблему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дворі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Опишіть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i="1" dirty="0" err="1" smtClean="0"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Виклик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99" y="619125"/>
            <a:ext cx="9810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 smtClean="0">
                <a:solidFill>
                  <a:srgbClr val="7030A0"/>
                </a:solidFill>
                <a:cs typeface="Times New Roman" pitchFamily="18" charset="0"/>
              </a:rPr>
              <a:t>Горизонт</a:t>
            </a:r>
            <a:r>
              <a:rPr lang="uk-UA" b="1" dirty="0" smtClean="0">
                <a:solidFill>
                  <a:srgbClr val="7030A0"/>
                </a:solidFill>
                <a:cs typeface="Times New Roman" pitchFamily="18" charset="0"/>
              </a:rPr>
              <a:t> планування</a:t>
            </a:r>
            <a:endParaRPr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>
                <a:latin typeface="+mj-lt"/>
                <a:cs typeface="Times New Roman" pitchFamily="18" charset="0"/>
              </a:rPr>
              <a:t>Запитайте</a:t>
            </a:r>
            <a:r>
              <a:rPr dirty="0">
                <a:latin typeface="+mj-lt"/>
                <a:cs typeface="Times New Roman" pitchFamily="18" charset="0"/>
              </a:rPr>
              <a:t> у </a:t>
            </a:r>
            <a:r>
              <a:rPr dirty="0" err="1">
                <a:latin typeface="+mj-lt"/>
                <a:cs typeface="Times New Roman" pitchFamily="18" charset="0"/>
              </a:rPr>
              <a:t>дорослого</a:t>
            </a:r>
            <a:r>
              <a:rPr dirty="0">
                <a:latin typeface="+mj-lt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Яка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твоя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головна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зараз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?»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770" y="2895601"/>
            <a:ext cx="2504524" cy="37619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886" y="656793"/>
            <a:ext cx="622300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Ключові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 smtClean="0">
                <a:solidFill>
                  <a:srgbClr val="0070C0"/>
                </a:solidFill>
                <a:cs typeface="Times New Roman" pitchFamily="18" charset="0"/>
              </a:rPr>
              <a:t>питання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dirty="0" smtClean="0"/>
              <a:t> </a:t>
            </a:r>
            <a:r>
              <a:rPr dirty="0" err="1">
                <a:latin typeface="+mj-lt"/>
                <a:cs typeface="Times New Roman" pitchFamily="18" charset="0"/>
              </a:rPr>
              <a:t>Як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побачити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проблеми</a:t>
            </a:r>
            <a:r>
              <a:rPr dirty="0">
                <a:latin typeface="+mj-lt"/>
                <a:cs typeface="Times New Roman" pitchFamily="18" charset="0"/>
              </a:rPr>
              <a:t>, </a:t>
            </a:r>
            <a:r>
              <a:rPr dirty="0" err="1">
                <a:latin typeface="+mj-lt"/>
                <a:cs typeface="Times New Roman" pitchFamily="18" charset="0"/>
              </a:rPr>
              <a:t>на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які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інші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не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звертають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уваги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ü"/>
            </a:pP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Що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таке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потреба</a:t>
            </a:r>
            <a:r>
              <a:rPr dirty="0">
                <a:latin typeface="+mj-lt"/>
                <a:cs typeface="Times New Roman" pitchFamily="18" charset="0"/>
              </a:rPr>
              <a:t> і </a:t>
            </a:r>
            <a:r>
              <a:rPr dirty="0" err="1">
                <a:latin typeface="+mj-lt"/>
                <a:cs typeface="Times New Roman" pitchFamily="18" charset="0"/>
              </a:rPr>
              <a:t>як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її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знайти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ü"/>
            </a:pP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Як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перетворити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проблему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на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можливість</a:t>
            </a:r>
            <a:r>
              <a:rPr dirty="0">
                <a:latin typeface="+mj-lt"/>
                <a:cs typeface="Times New Roman" pitchFamily="18" charset="0"/>
              </a:rPr>
              <a:t>?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33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Запалювання</a:t>
            </a:r>
            <a:r>
              <a:rPr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іскри</a:t>
            </a:r>
            <a:endParaRPr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>
                <a:latin typeface="+mj-lt"/>
                <a:cs typeface="Times New Roman" pitchFamily="18" charset="0"/>
              </a:rPr>
              <a:t>Навіть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звичайні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речі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можуть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підказати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нову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ідею</a:t>
            </a:r>
            <a:r>
              <a:rPr dirty="0">
                <a:latin typeface="+mj-lt"/>
                <a:cs typeface="Times New Roman" pitchFamily="18" charset="0"/>
              </a:rPr>
              <a:t>:</a:t>
            </a:r>
          </a:p>
          <a:p>
            <a:r>
              <a:rPr dirty="0" err="1" smtClean="0">
                <a:latin typeface="+mj-lt"/>
                <a:cs typeface="Times New Roman" pitchFamily="18" charset="0"/>
              </a:rPr>
              <a:t>смітник</a:t>
            </a:r>
            <a:endParaRPr dirty="0">
              <a:latin typeface="+mj-lt"/>
              <a:cs typeface="Times New Roman" pitchFamily="18" charset="0"/>
            </a:endParaRPr>
          </a:p>
          <a:p>
            <a:r>
              <a:rPr dirty="0" err="1" smtClean="0">
                <a:latin typeface="+mj-lt"/>
                <a:cs typeface="Times New Roman" pitchFamily="18" charset="0"/>
              </a:rPr>
              <a:t>черга</a:t>
            </a:r>
            <a:endParaRPr dirty="0">
              <a:latin typeface="+mj-lt"/>
              <a:cs typeface="Times New Roman" pitchFamily="18" charset="0"/>
            </a:endParaRPr>
          </a:p>
          <a:p>
            <a:r>
              <a:rPr dirty="0" err="1" smtClean="0">
                <a:latin typeface="+mj-lt"/>
                <a:cs typeface="Times New Roman" pitchFamily="18" charset="0"/>
              </a:rPr>
              <a:t>зіпсований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дзвінок</a:t>
            </a:r>
            <a:endParaRPr dirty="0">
              <a:latin typeface="+mj-lt"/>
              <a:cs typeface="Times New Roman" pitchFamily="18" charset="0"/>
            </a:endParaRPr>
          </a:p>
          <a:p>
            <a:r>
              <a:rPr dirty="0" err="1" smtClean="0">
                <a:latin typeface="+mj-lt"/>
                <a:cs typeface="Times New Roman" pitchFamily="18" charset="0"/>
              </a:rPr>
              <a:t>незручний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рюкзак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Чи</a:t>
            </a:r>
            <a:r>
              <a:rPr lang="ru-RU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може</a:t>
            </a:r>
            <a:r>
              <a:rPr lang="ru-RU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звичайна</a:t>
            </a:r>
            <a:r>
              <a:rPr lang="ru-RU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проблема стати новою </a:t>
            </a:r>
            <a:r>
              <a:rPr lang="ru-RU" b="1" dirty="0" err="1">
                <a:solidFill>
                  <a:srgbClr val="0070C0"/>
                </a:solidFill>
                <a:latin typeface="+mj-lt"/>
                <a:cs typeface="Times New Roman" pitchFamily="18" charset="0"/>
              </a:rPr>
              <a:t>можливістю</a:t>
            </a:r>
            <a:r>
              <a:rPr lang="ru-RU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?</a:t>
            </a:r>
          </a:p>
          <a:p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67"/>
            <a:ext cx="1537855" cy="8841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927" y="5525008"/>
            <a:ext cx="1136073" cy="1332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Крок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уперед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Пригадайте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сьогоднішній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ранок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трапилися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/>
              <a:t>Наприклад: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запізнився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автобус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зламався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телефон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відірвалася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ручка рюкзака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довга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черга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магазині</a:t>
            </a:r>
            <a:endParaRPr lang="ru-RU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020" y="625766"/>
            <a:ext cx="791874" cy="791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Гра</a:t>
            </a:r>
            <a:r>
              <a:rPr b="1" dirty="0">
                <a:cs typeface="Times New Roman" pitchFamily="18" charset="0"/>
              </a:rPr>
              <a:t> «</a:t>
            </a:r>
            <a:r>
              <a:rPr b="1" dirty="0" err="1">
                <a:solidFill>
                  <a:srgbClr val="FFC000"/>
                </a:solidFill>
                <a:cs typeface="Times New Roman" pitchFamily="18" charset="0"/>
              </a:rPr>
              <a:t>Три</a:t>
            </a:r>
            <a:r>
              <a:rPr b="1" dirty="0"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B050"/>
                </a:solidFill>
                <a:cs typeface="Times New Roman" pitchFamily="18" charset="0"/>
              </a:rPr>
              <a:t>окуляри</a:t>
            </a:r>
            <a:r>
              <a:rPr b="1" dirty="0">
                <a:cs typeface="Times New Roman" pitchFamily="18" charset="0"/>
              </a:rPr>
              <a:t>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ситуація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виглядати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по‑різному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того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як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неї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дивитися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20437" y="3075315"/>
            <a:ext cx="5611090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</a:rPr>
              <a:t>👓 </a:t>
            </a:r>
            <a:r>
              <a:rPr lang="ru-RU" sz="3200" dirty="0" err="1">
                <a:solidFill>
                  <a:prstClr val="black"/>
                </a:solidFill>
              </a:rPr>
              <a:t>Окуляри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проблеми</a:t>
            </a:r>
            <a:endParaRPr lang="ru-RU" sz="3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</a:rPr>
              <a:t>👓 </a:t>
            </a:r>
            <a:r>
              <a:rPr lang="ru-RU" sz="3200" dirty="0" err="1">
                <a:solidFill>
                  <a:prstClr val="black"/>
                </a:solidFill>
              </a:rPr>
              <a:t>Окуляри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>
                <a:solidFill>
                  <a:prstClr val="black"/>
                </a:solidFill>
              </a:rPr>
              <a:t>виклику</a:t>
            </a:r>
            <a:endParaRPr lang="ru-RU" sz="3200" dirty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</a:rPr>
              <a:t>👓 </a:t>
            </a:r>
            <a:r>
              <a:rPr lang="ru-RU" sz="3200" dirty="0" err="1">
                <a:solidFill>
                  <a:prstClr val="black"/>
                </a:solidFill>
              </a:rPr>
              <a:t>Окуляри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 err="1" smtClean="0">
                <a:solidFill>
                  <a:prstClr val="black"/>
                </a:solidFill>
              </a:rPr>
              <a:t>можливості</a:t>
            </a:r>
            <a:endParaRPr lang="ru-RU" sz="3200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2698827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Ситуації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для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аналізу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i="1" dirty="0" err="1" smtClean="0">
                <a:latin typeface="Times New Roman" pitchFamily="18" charset="0"/>
                <a:cs typeface="Times New Roman" pitchFamily="18" charset="0"/>
              </a:rPr>
              <a:t>Зламався</a:t>
            </a:r>
            <a:r>
              <a:rPr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дзвінком</a:t>
            </a:r>
            <a:endParaRPr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Запросили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до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конкурсу</a:t>
            </a:r>
            <a:endParaRPr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i="1" dirty="0" err="1" smtClean="0">
                <a:latin typeface="Times New Roman" pitchFamily="18" charset="0"/>
                <a:cs typeface="Times New Roman" pitchFamily="18" charset="0"/>
              </a:rPr>
              <a:t>Новий</a:t>
            </a:r>
            <a:r>
              <a:rPr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учень</a:t>
            </a:r>
            <a:r>
              <a:rPr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i="1" dirty="0" err="1">
                <a:latin typeface="Times New Roman" pitchFamily="18" charset="0"/>
                <a:cs typeface="Times New Roman" pitchFamily="18" charset="0"/>
              </a:rPr>
              <a:t>класі</a:t>
            </a:r>
            <a:endParaRPr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879" y="2327564"/>
            <a:ext cx="2746375" cy="4125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529" y="5585183"/>
            <a:ext cx="1046471" cy="122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Створюємо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визначення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Проблема</a:t>
            </a:r>
            <a:r>
              <a:rPr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— </a:t>
            </a:r>
            <a:r>
              <a:rPr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це</a:t>
            </a:r>
            <a:r>
              <a:rPr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…</a:t>
            </a:r>
            <a:endParaRPr lang="uk-UA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lvl="0"/>
            <a:r>
              <a:rPr lang="uk-UA" dirty="0">
                <a:solidFill>
                  <a:srgbClr val="7030A0"/>
                </a:solidFill>
                <a:latin typeface="+mj-lt"/>
                <a:cs typeface="Times New Roman" pitchFamily="18" charset="0"/>
              </a:rPr>
              <a:t>Виклик — це </a:t>
            </a:r>
            <a:r>
              <a:rPr lang="uk-UA" dirty="0" smtClean="0">
                <a:solidFill>
                  <a:srgbClr val="7030A0"/>
                </a:solidFill>
                <a:latin typeface="+mj-lt"/>
                <a:cs typeface="Times New Roman" pitchFamily="18" charset="0"/>
              </a:rPr>
              <a:t>…</a:t>
            </a:r>
          </a:p>
          <a:p>
            <a:pPr lvl="0"/>
            <a:r>
              <a:rPr lang="uk-UA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Можливість — це …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endParaRPr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Як</a:t>
            </a:r>
            <a:r>
              <a:rPr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помічати</a:t>
            </a:r>
            <a:r>
              <a:rPr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C00000"/>
                </a:solidFill>
                <a:cs typeface="Times New Roman" pitchFamily="18" charset="0"/>
              </a:rPr>
              <a:t>проблеми</a:t>
            </a:r>
            <a:endParaRPr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dirty="0" err="1" smtClean="0">
                <a:latin typeface="+mj-lt"/>
                <a:cs typeface="Times New Roman" pitchFamily="18" charset="0"/>
              </a:rPr>
              <a:t>Спостерігайте</a:t>
            </a:r>
            <a:endParaRPr dirty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dirty="0" err="1" smtClean="0">
                <a:latin typeface="+mj-lt"/>
                <a:cs typeface="Times New Roman" pitchFamily="18" charset="0"/>
              </a:rPr>
              <a:t>Ставте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запитання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dirty="0" err="1" smtClean="0">
                <a:latin typeface="+mj-lt"/>
                <a:cs typeface="Times New Roman" pitchFamily="18" charset="0"/>
              </a:rPr>
              <a:t>Шукайте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приклади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рішень</a:t>
            </a:r>
            <a:endParaRPr dirty="0">
              <a:latin typeface="+mj-lt"/>
              <a:cs typeface="Times New Roman" pitchFamily="18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619481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Що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таке</a:t>
            </a:r>
            <a:r>
              <a:rPr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70C0"/>
                </a:solidFill>
                <a:cs typeface="Times New Roman" pitchFamily="18" charset="0"/>
              </a:rPr>
              <a:t>потреба</a:t>
            </a:r>
            <a:endParaRPr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>
                <a:latin typeface="+mj-lt"/>
                <a:cs typeface="Times New Roman" pitchFamily="18" charset="0"/>
              </a:rPr>
              <a:t>Потреба</a:t>
            </a:r>
            <a:r>
              <a:rPr dirty="0">
                <a:latin typeface="+mj-lt"/>
                <a:cs typeface="Times New Roman" pitchFamily="18" charset="0"/>
              </a:rPr>
              <a:t> — </a:t>
            </a:r>
            <a:r>
              <a:rPr dirty="0" err="1">
                <a:latin typeface="+mj-lt"/>
                <a:cs typeface="Times New Roman" pitchFamily="18" charset="0"/>
              </a:rPr>
              <a:t>це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те</a:t>
            </a:r>
            <a:r>
              <a:rPr dirty="0">
                <a:latin typeface="+mj-lt"/>
                <a:cs typeface="Times New Roman" pitchFamily="18" charset="0"/>
              </a:rPr>
              <a:t>, </a:t>
            </a:r>
            <a:r>
              <a:rPr dirty="0" err="1">
                <a:latin typeface="+mj-lt"/>
                <a:cs typeface="Times New Roman" pitchFamily="18" charset="0"/>
              </a:rPr>
              <a:t>чого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людині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бракує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для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комфорту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або</a:t>
            </a:r>
            <a:r>
              <a:rPr dirty="0">
                <a:latin typeface="+mj-lt"/>
                <a:cs typeface="Times New Roman" pitchFamily="18" charset="0"/>
              </a:rPr>
              <a:t> </a:t>
            </a:r>
            <a:r>
              <a:rPr dirty="0" err="1">
                <a:latin typeface="+mj-lt"/>
                <a:cs typeface="Times New Roman" pitchFamily="18" charset="0"/>
              </a:rPr>
              <a:t>радості</a:t>
            </a:r>
            <a:r>
              <a:rPr dirty="0" smtClean="0">
                <a:latin typeface="+mj-lt"/>
                <a:cs typeface="Times New Roman" pitchFamily="18" charset="0"/>
              </a:rPr>
              <a:t>.</a:t>
            </a:r>
            <a:endParaRPr lang="uk-UA" dirty="0" smtClean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400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Як знайти потребу</a:t>
            </a:r>
            <a:endParaRPr lang="uk-UA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err="1"/>
              <a:t>Слухати</a:t>
            </a:r>
            <a:r>
              <a:rPr lang="ru-RU" dirty="0"/>
              <a:t> людей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Спостерігати</a:t>
            </a:r>
            <a:endParaRPr lang="ru-RU" dirty="0"/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відчуття</a:t>
            </a:r>
            <a:endParaRPr lang="ru-RU" dirty="0"/>
          </a:p>
          <a:p>
            <a:pPr marL="0" indent="0">
              <a:buNone/>
            </a:pPr>
            <a:endParaRPr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C336AADD86DA047936E08ED21093B26" ma:contentTypeVersion="12" ma:contentTypeDescription="Создание документа." ma:contentTypeScope="" ma:versionID="9aef29d5211a853c64c753fb161b2e7b">
  <xsd:schema xmlns:xsd="http://www.w3.org/2001/XMLSchema" xmlns:xs="http://www.w3.org/2001/XMLSchema" xmlns:p="http://schemas.microsoft.com/office/2006/metadata/properties" xmlns:ns2="a7350a7d-edba-4f73-b4d3-7121544e08d5" xmlns:ns3="80c60820-71da-441b-b133-2d766bfa34f5" targetNamespace="http://schemas.microsoft.com/office/2006/metadata/properties" ma:root="true" ma:fieldsID="a76fa0dd7412e20eddc98307e5e75ca0" ns2:_="" ns3:_="">
    <xsd:import namespace="a7350a7d-edba-4f73-b4d3-7121544e08d5"/>
    <xsd:import namespace="80c60820-71da-441b-b133-2d766bfa34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50a7d-edba-4f73-b4d3-7121544e08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7ca6929b-0d6c-4552-8166-371507af1e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60820-71da-441b-b133-2d766bfa34f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4fc45f4-18ab-42ef-abec-68d532554bcd}" ma:internalName="TaxCatchAll" ma:showField="CatchAllData" ma:web="80c60820-71da-441b-b133-2d766bfa34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c60820-71da-441b-b133-2d766bfa34f5" xsi:nil="true"/>
    <lcf76f155ced4ddcb4097134ff3c332f xmlns="a7350a7d-edba-4f73-b4d3-7121544e08d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70654C-55BB-44D1-AC10-61C38808CC7B}"/>
</file>

<file path=customXml/itemProps2.xml><?xml version="1.0" encoding="utf-8"?>
<ds:datastoreItem xmlns:ds="http://schemas.openxmlformats.org/officeDocument/2006/customXml" ds:itemID="{7F146E06-B6F7-480E-BA0D-F583F3A517D9}"/>
</file>

<file path=customXml/itemProps3.xml><?xml version="1.0" encoding="utf-8"?>
<ds:datastoreItem xmlns:ds="http://schemas.openxmlformats.org/officeDocument/2006/customXml" ds:itemID="{D05C1116-1965-4406-B183-7DF351A4A190}"/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452</Words>
  <Application>Microsoft Office PowerPoint</Application>
  <PresentationFormat>Экран (4:3)</PresentationFormat>
  <Paragraphs>96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ДЕТЕКТИВ ПРОБЛЕМ</vt:lpstr>
      <vt:lpstr>Ключові питання</vt:lpstr>
      <vt:lpstr>Запалювання іскри</vt:lpstr>
      <vt:lpstr>Крок уперед</vt:lpstr>
      <vt:lpstr>Гра «Три окуляри»</vt:lpstr>
      <vt:lpstr>Ситуації для аналізу</vt:lpstr>
      <vt:lpstr>Створюємо визначення</vt:lpstr>
      <vt:lpstr>Як помічати проблеми</vt:lpstr>
      <vt:lpstr>Що таке потреба</vt:lpstr>
      <vt:lpstr>Три питання детектива</vt:lpstr>
      <vt:lpstr>Приклад проблеми</vt:lpstr>
      <vt:lpstr>Практика</vt:lpstr>
      <vt:lpstr>Робота в групах</vt:lpstr>
      <vt:lpstr>Закінчуємо речення і ставимо собі позначку на шкалі: </vt:lpstr>
      <vt:lpstr>Оцінка успіху</vt:lpstr>
      <vt:lpstr>Фінальні акорди</vt:lpstr>
      <vt:lpstr>Торбинка усвідомлень</vt:lpstr>
      <vt:lpstr>Домашнє завдання</vt:lpstr>
      <vt:lpstr>Горизонт планування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ДЕТЕКТИВ ПРОБЛЕМ</dc:title>
  <dc:subject/>
  <dc:creator/>
  <cp:keywords/>
  <dc:description>generated using python-pptx</dc:description>
  <cp:lastModifiedBy>Admin</cp:lastModifiedBy>
  <cp:revision>14</cp:revision>
  <dcterms:created xsi:type="dcterms:W3CDTF">2013-01-27T09:14:16Z</dcterms:created>
  <dcterms:modified xsi:type="dcterms:W3CDTF">2026-03-18T11:28:47Z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0x010100DC336AADD86DA047936E08ED21093B26</vt:lpwstr>
  </property>
</Properties>
</file>