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96" r:id="rId7"/>
    <p:sldId id="262" r:id="rId8"/>
    <p:sldId id="264" r:id="rId9"/>
    <p:sldId id="265" r:id="rId10"/>
    <p:sldId id="267" r:id="rId11"/>
    <p:sldId id="273" r:id="rId12"/>
    <p:sldId id="275" r:id="rId13"/>
    <p:sldId id="297" r:id="rId14"/>
    <p:sldId id="299" r:id="rId15"/>
    <p:sldId id="302" r:id="rId16"/>
    <p:sldId id="288" r:id="rId17"/>
    <p:sldId id="291" r:id="rId18"/>
    <p:sldId id="300" r:id="rId19"/>
    <p:sldId id="301" r:id="rId20"/>
    <p:sldId id="292" r:id="rId21"/>
    <p:sldId id="303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8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МІЙ ВНУТРІШНІЙ ВІДЧАЙДУХ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в</a:t>
            </a:r>
            <a:r>
              <a:rPr b="1" dirty="0" err="1" smtClean="0">
                <a:solidFill>
                  <a:srgbClr val="0070C0"/>
                </a:solidFill>
              </a:rPr>
              <a:t>изначаємо</a:t>
            </a:r>
            <a:r>
              <a:rPr b="1" dirty="0" smtClean="0">
                <a:solidFill>
                  <a:srgbClr val="0070C0"/>
                </a:solidFill>
              </a:rPr>
              <a:t> </a:t>
            </a:r>
            <a:r>
              <a:rPr b="1" dirty="0" err="1" smtClean="0">
                <a:solidFill>
                  <a:srgbClr val="0070C0"/>
                </a:solidFill>
              </a:rPr>
              <a:t>свої</a:t>
            </a:r>
            <a:r>
              <a:rPr b="1" dirty="0" smtClean="0">
                <a:solidFill>
                  <a:srgbClr val="0070C0"/>
                </a:solidFill>
              </a:rPr>
              <a:t> </a:t>
            </a:r>
            <a:r>
              <a:rPr b="1" dirty="0" err="1" smtClean="0">
                <a:solidFill>
                  <a:srgbClr val="0070C0"/>
                </a:solidFill>
              </a:rPr>
              <a:t>сильні</a:t>
            </a:r>
            <a:r>
              <a:rPr b="1" dirty="0" smtClean="0">
                <a:solidFill>
                  <a:srgbClr val="0070C0"/>
                </a:solidFill>
              </a:rPr>
              <a:t> </a:t>
            </a:r>
            <a:r>
              <a:rPr b="1" dirty="0" err="1" smtClean="0">
                <a:solidFill>
                  <a:srgbClr val="0070C0"/>
                </a:solidFill>
              </a:rPr>
              <a:t>сторони</a:t>
            </a:r>
            <a:r>
              <a:rPr b="1" dirty="0" smtClean="0">
                <a:solidFill>
                  <a:srgbClr val="0070C0"/>
                </a:solidFill>
              </a:rPr>
              <a:t> </a:t>
            </a:r>
            <a:r>
              <a:rPr b="1" dirty="0" err="1" smtClean="0">
                <a:solidFill>
                  <a:srgbClr val="0070C0"/>
                </a:solidFill>
              </a:rPr>
              <a:t>та</a:t>
            </a:r>
            <a:r>
              <a:rPr b="1" dirty="0" smtClean="0">
                <a:solidFill>
                  <a:srgbClr val="0070C0"/>
                </a:solidFill>
              </a:rPr>
              <a:t> </a:t>
            </a:r>
            <a:r>
              <a:rPr b="1" dirty="0" err="1" smtClean="0">
                <a:solidFill>
                  <a:srgbClr val="0070C0"/>
                </a:solidFill>
              </a:rPr>
              <a:t>таланти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0070C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«Не бійся бути собою ‑ інші ролі вже </a:t>
            </a:r>
            <a:r>
              <a:rPr lang="uk-UA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зайняті.»</a:t>
            </a:r>
            <a:endParaRPr lang="uk-UA" sz="2400" i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uk-UA" sz="2800" i="1" dirty="0">
                <a:latin typeface="Times New Roman"/>
                <a:ea typeface="Calibri"/>
                <a:cs typeface="Times New Roman"/>
              </a:rPr>
              <a:t>Оскар </a:t>
            </a:r>
            <a:r>
              <a:rPr lang="uk-UA" sz="2800" i="1" dirty="0" err="1">
                <a:latin typeface="Times New Roman"/>
                <a:ea typeface="Calibri"/>
                <a:cs typeface="Times New Roman"/>
              </a:rPr>
              <a:t>Вайльд</a:t>
            </a:r>
            <a:endParaRPr lang="uk-UA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05" y="3686897"/>
            <a:ext cx="400050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Вправа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b="1" dirty="0" err="1">
                <a:latin typeface="+mj-lt"/>
              </a:rPr>
              <a:t>Мій</a:t>
            </a:r>
            <a:r>
              <a:rPr b="1" dirty="0">
                <a:latin typeface="+mj-lt"/>
              </a:rPr>
              <a:t> </a:t>
            </a:r>
            <a:r>
              <a:rPr b="1" dirty="0" err="1">
                <a:latin typeface="+mj-lt"/>
              </a:rPr>
              <a:t>супергеройський</a:t>
            </a:r>
            <a:r>
              <a:rPr b="1" dirty="0">
                <a:latin typeface="+mj-lt"/>
              </a:rPr>
              <a:t> </a:t>
            </a:r>
            <a:r>
              <a:rPr b="1" dirty="0" err="1" smtClean="0">
                <a:latin typeface="+mj-lt"/>
              </a:rPr>
              <a:t>талант</a:t>
            </a:r>
            <a:endParaRPr lang="uk-UA" b="1" dirty="0" smtClean="0">
              <a:latin typeface="+mj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+mj-lt"/>
                <a:ea typeface="Calibri"/>
                <a:cs typeface="Times New Roman"/>
              </a:rPr>
              <a:t>О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тримують </a:t>
            </a:r>
            <a:r>
              <a:rPr lang="uk-UA" dirty="0">
                <a:latin typeface="+mj-lt"/>
                <a:ea typeface="Calibri"/>
                <a:cs typeface="Times New Roman"/>
              </a:rPr>
              <a:t>3 стікери. На кожному вони мають написати: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+mj-lt"/>
                <a:ea typeface="Calibri"/>
                <a:cs typeface="Times New Roman"/>
              </a:rPr>
              <a:t>"Мій Талант" (Що я роблю легко: малюю, пишу, організовую, швидко вчусь).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+mj-lt"/>
                <a:ea typeface="Calibri"/>
                <a:cs typeface="Times New Roman"/>
              </a:rPr>
              <a:t>"Мій </a:t>
            </a:r>
            <a:r>
              <a:rPr lang="uk-UA" dirty="0" err="1">
                <a:latin typeface="+mj-lt"/>
                <a:ea typeface="Calibri"/>
                <a:cs typeface="Times New Roman"/>
              </a:rPr>
              <a:t>Суперскіл</a:t>
            </a:r>
            <a:r>
              <a:rPr lang="uk-UA" dirty="0">
                <a:latin typeface="+mj-lt"/>
                <a:ea typeface="Calibri"/>
                <a:cs typeface="Times New Roman"/>
              </a:rPr>
              <a:t>" (Яка моя сильна риса характеру: відповідальність, креативність, наполегливість, вміння переконувати).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+mj-lt"/>
                <a:ea typeface="Calibri"/>
                <a:cs typeface="Times New Roman"/>
              </a:rPr>
              <a:t>"Моя Слабкість, Яка Може Бути Силою" (Наприклад: "Я занадто детальний" </a:t>
            </a:r>
            <a:r>
              <a:rPr lang="uk-UA" dirty="0" err="1">
                <a:latin typeface="+mj-lt"/>
                <a:ea typeface="Calibri"/>
                <a:cs typeface="Times New Roman"/>
              </a:rPr>
              <a:t>\rightarrow</a:t>
            </a:r>
            <a:r>
              <a:rPr lang="uk-UA" dirty="0">
                <a:latin typeface="+mj-lt"/>
                <a:ea typeface="Calibri"/>
                <a:cs typeface="Times New Roman"/>
              </a:rPr>
              <a:t> "Я уважний до якості").</a:t>
            </a:r>
          </a:p>
          <a:p>
            <a:pPr marL="0" indent="0">
              <a:buNone/>
            </a:pPr>
            <a:endParaRPr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5356500"/>
            <a:ext cx="7675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Талант </a:t>
            </a:r>
            <a:r>
              <a:rPr lang="ru-RU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3200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це</a:t>
            </a:r>
            <a:r>
              <a:rPr lang="ru-RU" sz="32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наш </a:t>
            </a:r>
            <a:r>
              <a:rPr lang="ru-RU" sz="3200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початковий</a:t>
            </a:r>
            <a:r>
              <a:rPr lang="ru-RU" sz="32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капітал</a:t>
            </a:r>
            <a:r>
              <a:rPr lang="ru-RU" sz="32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92" y="274638"/>
            <a:ext cx="1695017" cy="1695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5329936"/>
            <a:ext cx="1302327" cy="152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692150"/>
            <a:ext cx="5175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Приклад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питання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тесту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Якщо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ти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знайшов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помилку</a:t>
            </a:r>
            <a:r>
              <a:rPr dirty="0">
                <a:latin typeface="+mj-lt"/>
                <a:cs typeface="Times New Roman" pitchFamily="18" charset="0"/>
              </a:rPr>
              <a:t> у </a:t>
            </a:r>
            <a:r>
              <a:rPr dirty="0" err="1">
                <a:latin typeface="+mj-lt"/>
                <a:cs typeface="Times New Roman" pitchFamily="18" charset="0"/>
              </a:rPr>
              <a:t>проєкті</a:t>
            </a:r>
            <a:r>
              <a:rPr dirty="0">
                <a:latin typeface="+mj-lt"/>
                <a:cs typeface="Times New Roman" pitchFamily="18" charset="0"/>
              </a:rPr>
              <a:t>:</a:t>
            </a:r>
          </a:p>
          <a:p>
            <a:r>
              <a:rPr dirty="0">
                <a:latin typeface="+mj-lt"/>
                <a:cs typeface="Times New Roman" pitchFamily="18" charset="0"/>
              </a:rPr>
              <a:t>А — </a:t>
            </a:r>
            <a:r>
              <a:rPr dirty="0" err="1">
                <a:latin typeface="+mj-lt"/>
                <a:cs typeface="Times New Roman" pitchFamily="18" charset="0"/>
              </a:rPr>
              <a:t>повідомиш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керівнику</a:t>
            </a:r>
            <a:endParaRPr dirty="0">
              <a:latin typeface="+mj-lt"/>
              <a:cs typeface="Times New Roman" pitchFamily="18" charset="0"/>
            </a:endParaRPr>
          </a:p>
          <a:p>
            <a:r>
              <a:rPr dirty="0">
                <a:latin typeface="+mj-lt"/>
                <a:cs typeface="Times New Roman" pitchFamily="18" charset="0"/>
              </a:rPr>
              <a:t>Б — </a:t>
            </a:r>
            <a:r>
              <a:rPr dirty="0" err="1">
                <a:latin typeface="+mj-lt"/>
                <a:cs typeface="Times New Roman" pitchFamily="18" charset="0"/>
              </a:rPr>
              <a:t>виправиш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сам</a:t>
            </a:r>
            <a:endParaRPr dirty="0">
              <a:latin typeface="+mj-lt"/>
              <a:cs typeface="Times New Roman" pitchFamily="18" charset="0"/>
            </a:endParaRPr>
          </a:p>
          <a:p>
            <a:r>
              <a:rPr dirty="0">
                <a:latin typeface="+mj-lt"/>
                <a:cs typeface="Times New Roman" pitchFamily="18" charset="0"/>
              </a:rPr>
              <a:t>В — </a:t>
            </a:r>
            <a:r>
              <a:rPr dirty="0" err="1">
                <a:latin typeface="+mj-lt"/>
                <a:cs typeface="Times New Roman" pitchFamily="18" charset="0"/>
              </a:rPr>
              <a:t>створиш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новий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проєкт</a:t>
            </a:r>
            <a:endParaRPr dirty="0">
              <a:latin typeface="+mj-lt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93" y="22939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Кейс-аналіз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i="1" dirty="0" err="1" smtClean="0">
                <a:latin typeface="Times New Roman"/>
                <a:ea typeface="Calibri"/>
                <a:cs typeface="Times New Roman"/>
              </a:rPr>
              <a:t>Джефф</a:t>
            </a:r>
            <a:r>
              <a:rPr lang="uk-UA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i="1" dirty="0" err="1">
                <a:latin typeface="Times New Roman"/>
                <a:ea typeface="Calibri"/>
                <a:cs typeface="Times New Roman"/>
              </a:rPr>
              <a:t>Безос</a:t>
            </a:r>
            <a:r>
              <a:rPr lang="uk-UA" i="1" dirty="0">
                <a:latin typeface="Times New Roman"/>
                <a:ea typeface="Calibri"/>
                <a:cs typeface="Times New Roman"/>
              </a:rPr>
              <a:t> (</a:t>
            </a:r>
            <a:r>
              <a:rPr lang="uk-UA" i="1" dirty="0" err="1">
                <a:latin typeface="Times New Roman"/>
                <a:ea typeface="Calibri"/>
                <a:cs typeface="Times New Roman"/>
              </a:rPr>
              <a:t>Amazon</a:t>
            </a:r>
            <a:r>
              <a:rPr lang="uk-UA" dirty="0">
                <a:latin typeface="Times New Roman"/>
                <a:ea typeface="Calibri"/>
                <a:cs typeface="Times New Roman"/>
              </a:rPr>
              <a:t>): </a:t>
            </a:r>
            <a:r>
              <a:rPr lang="uk-UA" dirty="0">
                <a:latin typeface="+mj-lt"/>
                <a:ea typeface="Calibri"/>
                <a:cs typeface="Times New Roman"/>
              </a:rPr>
              <a:t>Його сильна сторона — Далекоглядність і одержимість клієнтом. Він не боявся інвестувати, не отримуючи прибутку роками.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i="1" dirty="0" smtClean="0">
                <a:latin typeface="+mj-lt"/>
                <a:ea typeface="Calibri"/>
                <a:cs typeface="Times New Roman"/>
              </a:rPr>
              <a:t>Як </a:t>
            </a:r>
            <a:r>
              <a:rPr lang="uk-UA" i="1" dirty="0">
                <a:latin typeface="+mj-lt"/>
                <a:ea typeface="Calibri"/>
                <a:cs typeface="Times New Roman"/>
              </a:rPr>
              <a:t>би виглядав </a:t>
            </a:r>
            <a:r>
              <a:rPr lang="uk-UA" i="1" dirty="0" err="1">
                <a:latin typeface="+mj-lt"/>
                <a:ea typeface="Calibri"/>
                <a:cs typeface="Times New Roman"/>
              </a:rPr>
              <a:t>Amazon</a:t>
            </a:r>
            <a:r>
              <a:rPr lang="uk-UA" i="1" dirty="0">
                <a:latin typeface="+mj-lt"/>
                <a:ea typeface="Calibri"/>
                <a:cs typeface="Times New Roman"/>
              </a:rPr>
              <a:t>, якби </a:t>
            </a:r>
            <a:r>
              <a:rPr lang="uk-UA" i="1" dirty="0" err="1">
                <a:latin typeface="+mj-lt"/>
                <a:ea typeface="Calibri"/>
                <a:cs typeface="Times New Roman"/>
              </a:rPr>
              <a:t>Безос</a:t>
            </a:r>
            <a:r>
              <a:rPr lang="uk-UA" i="1" dirty="0">
                <a:latin typeface="+mj-lt"/>
                <a:ea typeface="Calibri"/>
                <a:cs typeface="Times New Roman"/>
              </a:rPr>
              <a:t> боявся ризику?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20" y="4442110"/>
            <a:ext cx="1924050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70" y="4881995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Кейс-аналіз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i="1" dirty="0" err="1">
                <a:latin typeface="+mj-lt"/>
                <a:ea typeface="Calibri"/>
                <a:cs typeface="Times New Roman"/>
              </a:rPr>
              <a:t>Опра</a:t>
            </a:r>
            <a:r>
              <a:rPr lang="uk-UA" i="1" dirty="0">
                <a:latin typeface="+mj-lt"/>
                <a:ea typeface="Calibri"/>
                <a:cs typeface="Times New Roman"/>
              </a:rPr>
              <a:t> </a:t>
            </a:r>
            <a:r>
              <a:rPr lang="uk-UA" i="1" dirty="0" err="1">
                <a:latin typeface="+mj-lt"/>
                <a:ea typeface="Calibri"/>
                <a:cs typeface="Times New Roman"/>
              </a:rPr>
              <a:t>Вінфрі</a:t>
            </a:r>
            <a:r>
              <a:rPr lang="uk-UA" i="1" dirty="0">
                <a:latin typeface="+mj-lt"/>
                <a:ea typeface="Calibri"/>
                <a:cs typeface="Times New Roman"/>
              </a:rPr>
              <a:t> (Медіамагнат):</a:t>
            </a:r>
            <a:r>
              <a:rPr lang="uk-UA" dirty="0">
                <a:latin typeface="+mj-lt"/>
                <a:ea typeface="Calibri"/>
                <a:cs typeface="Times New Roman"/>
              </a:rPr>
              <a:t> Її сильна сторона — </a:t>
            </a:r>
            <a:r>
              <a:rPr lang="uk-UA" dirty="0" err="1">
                <a:latin typeface="+mj-lt"/>
                <a:ea typeface="Calibri"/>
                <a:cs typeface="Times New Roman"/>
              </a:rPr>
              <a:t>Емпатія</a:t>
            </a:r>
            <a:r>
              <a:rPr lang="uk-UA" dirty="0">
                <a:latin typeface="+mj-lt"/>
                <a:ea typeface="Calibri"/>
                <a:cs typeface="Times New Roman"/>
              </a:rPr>
              <a:t> та вміння будувати довіру. Вона продавала не продукти, а свою історію та щирість.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i="1" dirty="0" smtClean="0">
                <a:latin typeface="+mj-lt"/>
                <a:ea typeface="Calibri"/>
                <a:cs typeface="Times New Roman"/>
              </a:rPr>
              <a:t>Який </a:t>
            </a:r>
            <a:r>
              <a:rPr lang="uk-UA" i="1" dirty="0">
                <a:latin typeface="+mj-lt"/>
                <a:ea typeface="Calibri"/>
                <a:cs typeface="Times New Roman"/>
              </a:rPr>
              <a:t>сучасний бізнес потребує найбільше </a:t>
            </a:r>
            <a:r>
              <a:rPr lang="uk-UA" i="1" dirty="0" err="1">
                <a:latin typeface="+mj-lt"/>
                <a:ea typeface="Calibri"/>
                <a:cs typeface="Times New Roman"/>
              </a:rPr>
              <a:t>емпатії</a:t>
            </a:r>
            <a:r>
              <a:rPr lang="uk-UA" i="1" dirty="0">
                <a:latin typeface="+mj-lt"/>
                <a:ea typeface="Calibri"/>
                <a:cs typeface="Times New Roman"/>
              </a:rPr>
              <a:t>?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21" y="4412096"/>
            <a:ext cx="3230735" cy="2149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84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2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Кейс-аналіз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29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Ярослав </a:t>
            </a:r>
            <a:r>
              <a:rPr lang="ru-RU" i="1" dirty="0" err="1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Ажнюк</a:t>
            </a:r>
            <a:r>
              <a:rPr lang="ru-RU" i="1" dirty="0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Олександр</a:t>
            </a:r>
            <a:r>
              <a:rPr lang="ru-RU" i="1" dirty="0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Нескін</a:t>
            </a:r>
            <a:r>
              <a:rPr lang="ru-RU" i="1" dirty="0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Андрій</a:t>
            </a:r>
            <a:r>
              <a:rPr lang="ru-RU" i="1" dirty="0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2C2F34"/>
                </a:solidFill>
                <a:latin typeface="+mj-lt"/>
                <a:cs typeface="Times New Roman" pitchFamily="18" charset="0"/>
              </a:rPr>
              <a:t>Кльон</a:t>
            </a:r>
            <a:r>
              <a:rPr lang="ru-RU" dirty="0" smtClean="0">
                <a:solidFill>
                  <a:srgbClr val="2C2F34"/>
                </a:solidFill>
                <a:latin typeface="+mj-lt"/>
              </a:rPr>
              <a:t>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(Розробники </a:t>
            </a:r>
            <a:r>
              <a:rPr lang="uk-UA" dirty="0" err="1">
                <a:latin typeface="+mj-lt"/>
                <a:ea typeface="Calibri"/>
                <a:cs typeface="Times New Roman"/>
              </a:rPr>
              <a:t>Petcube</a:t>
            </a:r>
            <a:r>
              <a:rPr lang="uk-UA" dirty="0">
                <a:latin typeface="+mj-lt"/>
                <a:ea typeface="Calibri"/>
                <a:cs typeface="Times New Roman"/>
              </a:rPr>
              <a:t>, Україна): Їхня сильна сторона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- рішення </a:t>
            </a:r>
            <a:r>
              <a:rPr lang="uk-UA" dirty="0">
                <a:latin typeface="+mj-lt"/>
                <a:ea typeface="Calibri"/>
                <a:cs typeface="Times New Roman"/>
              </a:rPr>
              <a:t>власної проблеми. Вони хотіли бачити свого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домашнього улюбленця, </a:t>
            </a:r>
            <a:r>
              <a:rPr lang="uk-UA" dirty="0">
                <a:latin typeface="+mj-lt"/>
                <a:ea typeface="Calibri"/>
                <a:cs typeface="Times New Roman"/>
              </a:rPr>
              <a:t>коли були на роботі, і створили ідею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uk-UA" i="1" dirty="0" smtClean="0">
                <a:latin typeface="+mj-lt"/>
                <a:ea typeface="Calibri"/>
              </a:rPr>
              <a:t>Яку </a:t>
            </a:r>
            <a:r>
              <a:rPr lang="uk-UA" i="1" dirty="0">
                <a:latin typeface="+mj-lt"/>
                <a:ea typeface="Calibri"/>
              </a:rPr>
              <a:t>твою власну проблему ти міг би перетворити на </a:t>
            </a:r>
            <a:r>
              <a:rPr lang="uk-UA" i="1" dirty="0" err="1">
                <a:latin typeface="+mj-lt"/>
                <a:ea typeface="Calibri"/>
              </a:rPr>
              <a:t>стартап</a:t>
            </a:r>
            <a:r>
              <a:rPr lang="uk-UA" i="1" dirty="0">
                <a:latin typeface="+mj-lt"/>
                <a:ea typeface="Calibri"/>
              </a:rPr>
              <a:t>?</a:t>
            </a:r>
            <a:endParaRPr i="1" dirty="0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78447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C00000"/>
                </a:solidFill>
                <a:ea typeface="Calibri"/>
              </a:rPr>
              <a:t>Дебати</a:t>
            </a:r>
            <a:r>
              <a:rPr lang="uk-UA" dirty="0">
                <a:ea typeface="Calibri"/>
              </a:rPr>
              <a:t> </a:t>
            </a:r>
            <a:r>
              <a:rPr lang="uk-UA" dirty="0" smtClean="0">
                <a:ea typeface="Calibri"/>
              </a:rPr>
              <a:t>«</a:t>
            </a:r>
            <a:r>
              <a:rPr lang="uk-UA" b="1" dirty="0" smtClean="0">
                <a:solidFill>
                  <a:srgbClr val="00B050"/>
                </a:solidFill>
                <a:ea typeface="Calibri"/>
              </a:rPr>
              <a:t>талант</a:t>
            </a:r>
            <a:r>
              <a:rPr lang="uk-UA" dirty="0" smtClean="0">
                <a:ea typeface="Calibri"/>
              </a:rPr>
              <a:t>-</a:t>
            </a:r>
            <a:r>
              <a:rPr lang="uk-UA" b="1" dirty="0" smtClean="0">
                <a:solidFill>
                  <a:srgbClr val="0070C0"/>
                </a:solidFill>
                <a:ea typeface="Calibri"/>
              </a:rPr>
              <a:t>наполегливість»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+mj-lt"/>
                <a:ea typeface="Calibri"/>
                <a:cs typeface="Times New Roman"/>
              </a:rPr>
              <a:t>Команда А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(за талант</a:t>
            </a:r>
            <a:r>
              <a:rPr lang="uk-UA" dirty="0">
                <a:latin typeface="+mj-lt"/>
                <a:ea typeface="Calibri"/>
                <a:cs typeface="Times New Roman"/>
              </a:rPr>
              <a:t>): "</a:t>
            </a:r>
            <a:r>
              <a:rPr lang="uk-UA" i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Вроджені здібності та талант визначають успіх у бізнесі.</a:t>
            </a:r>
            <a:r>
              <a:rPr lang="uk-UA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"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+mj-lt"/>
                <a:ea typeface="Calibri"/>
                <a:cs typeface="Times New Roman"/>
              </a:rPr>
              <a:t>Команда Б 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(за наполегливість</a:t>
            </a:r>
            <a:r>
              <a:rPr lang="uk-UA" dirty="0">
                <a:latin typeface="+mj-lt"/>
                <a:ea typeface="Calibri"/>
                <a:cs typeface="Times New Roman"/>
              </a:rPr>
              <a:t>): </a:t>
            </a:r>
            <a:r>
              <a:rPr lang="uk-UA" i="1" dirty="0">
                <a:latin typeface="+mj-lt"/>
                <a:ea typeface="Calibri"/>
                <a:cs typeface="Times New Roman"/>
              </a:rPr>
              <a:t>"</a:t>
            </a:r>
            <a:r>
              <a:rPr lang="uk-UA" i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Сила волі, навчання та наполегливість є важливіші за будь-який талант."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 smtClean="0">
                <a:latin typeface="+mj-lt"/>
                <a:ea typeface="Calibri"/>
                <a:cs typeface="Times New Roman"/>
              </a:rPr>
              <a:t>Обговорення</a:t>
            </a:r>
            <a:r>
              <a:rPr lang="uk-UA" dirty="0">
                <a:latin typeface="+mj-lt"/>
                <a:ea typeface="Calibri"/>
                <a:cs typeface="Times New Roman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Чи може "бездарна" людина з великою наполегливістю обігнати "генія", який лінується? </a:t>
            </a:r>
            <a:endParaRPr lang="uk-UA" b="1" i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4" y="185025"/>
            <a:ext cx="406472" cy="54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40" y="5361708"/>
            <a:ext cx="1275248" cy="149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Творче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завдання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69" y="16486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Портрет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мого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відчайдуха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комікс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сенкан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33" y="3282373"/>
            <a:ext cx="3104285" cy="19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7982" y="483034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Повідомлення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Привіт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мені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через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рік</a:t>
            </a:r>
            <a:r>
              <a:rPr dirty="0">
                <a:latin typeface="+mj-lt"/>
                <a:cs typeface="Times New Roman" pitchFamily="18" charset="0"/>
              </a:rPr>
              <a:t>! </a:t>
            </a:r>
            <a:r>
              <a:rPr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Пам'ятай</a:t>
            </a:r>
            <a:r>
              <a:rPr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свою</a:t>
            </a:r>
            <a:r>
              <a:rPr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сильну</a:t>
            </a:r>
            <a:r>
              <a:rPr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сторону</a:t>
            </a:r>
            <a:r>
              <a:rPr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.</a:t>
            </a:r>
            <a:endParaRPr lang="uk-UA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r>
              <a:rPr lang="uk-UA" dirty="0">
                <a:latin typeface="+mj-lt"/>
                <a:ea typeface="Calibri"/>
              </a:rPr>
              <a:t>Роздумай над </a:t>
            </a:r>
            <a:r>
              <a:rPr lang="uk-UA" dirty="0" smtClean="0">
                <a:latin typeface="+mj-lt"/>
                <a:ea typeface="Calibri"/>
              </a:rPr>
              <a:t>проблемою: </a:t>
            </a:r>
            <a:r>
              <a:rPr lang="uk-UA" dirty="0">
                <a:latin typeface="Times New Roman"/>
                <a:ea typeface="Calibri"/>
              </a:rPr>
              <a:t>"</a:t>
            </a:r>
            <a:r>
              <a:rPr lang="uk-UA" i="1" dirty="0">
                <a:solidFill>
                  <a:srgbClr val="C00000"/>
                </a:solidFill>
                <a:latin typeface="Times New Roman"/>
                <a:ea typeface="Calibri"/>
              </a:rPr>
              <a:t>Як зробити, щоб в школі </a:t>
            </a:r>
            <a:r>
              <a:rPr lang="uk-UA" i="1" dirty="0" smtClean="0">
                <a:solidFill>
                  <a:srgbClr val="C00000"/>
                </a:solidFill>
                <a:latin typeface="Times New Roman"/>
                <a:ea typeface="Calibri"/>
              </a:rPr>
              <a:t>нам </a:t>
            </a:r>
            <a:r>
              <a:rPr lang="uk-UA" i="1" dirty="0">
                <a:solidFill>
                  <a:srgbClr val="C00000"/>
                </a:solidFill>
                <a:latin typeface="Times New Roman"/>
                <a:ea typeface="Calibri"/>
              </a:rPr>
              <a:t>було цікавіше</a:t>
            </a:r>
            <a:r>
              <a:rPr lang="uk-UA" i="1" dirty="0">
                <a:latin typeface="Times New Roman"/>
                <a:ea typeface="Calibri"/>
              </a:rPr>
              <a:t>".</a:t>
            </a:r>
            <a:endParaRPr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77" y="3790894"/>
            <a:ext cx="3117705" cy="2335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65" y="770114"/>
            <a:ext cx="676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2" y="2874963"/>
            <a:ext cx="6223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a typeface="Calibri"/>
              </a:rPr>
              <a:t>Мій </a:t>
            </a:r>
            <a:r>
              <a:rPr lang="uk-UA" b="1" dirty="0">
                <a:solidFill>
                  <a:srgbClr val="0070C0"/>
                </a:solidFill>
                <a:ea typeface="Calibri"/>
              </a:rPr>
              <a:t>відчайдух </a:t>
            </a:r>
            <a:r>
              <a:rPr lang="uk-UA" b="1" dirty="0" smtClean="0">
                <a:solidFill>
                  <a:srgbClr val="0070C0"/>
                </a:solidFill>
                <a:ea typeface="Calibri"/>
              </a:rPr>
              <a:t>сьогодні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Мої таланти: _______________________</a:t>
            </a:r>
            <a:endParaRPr lang="uk-UA" i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Мої захоплення: __________________</a:t>
            </a:r>
            <a:endParaRPr lang="uk-UA" i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Як я можу створювати цінності та розв’язувати проблеми для себе та інших людей використовуючи свої таланти і </a:t>
            </a:r>
            <a:r>
              <a:rPr lang="uk-UA" i="1" dirty="0" err="1">
                <a:latin typeface="Times New Roman"/>
                <a:ea typeface="Calibri"/>
                <a:cs typeface="Times New Roman"/>
              </a:rPr>
              <a:t>і</a:t>
            </a:r>
            <a:r>
              <a:rPr lang="uk-UA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i="1" dirty="0" err="1">
                <a:latin typeface="Times New Roman"/>
                <a:ea typeface="Calibri"/>
                <a:cs typeface="Times New Roman"/>
              </a:rPr>
              <a:t>суперсили</a:t>
            </a:r>
            <a:r>
              <a:rPr lang="uk-UA" i="1" dirty="0">
                <a:latin typeface="Times New Roman"/>
                <a:ea typeface="Calibri"/>
                <a:cs typeface="Times New Roman"/>
              </a:rPr>
              <a:t>  __________________________</a:t>
            </a:r>
            <a:endParaRPr lang="uk-UA" i="1" dirty="0">
              <a:ea typeface="Calibri"/>
              <a:cs typeface="Times New Roman"/>
            </a:endParaRPr>
          </a:p>
          <a:p>
            <a:r>
              <a:rPr lang="uk-UA" i="1" dirty="0">
                <a:latin typeface="Times New Roman"/>
                <a:ea typeface="Calibri"/>
              </a:rPr>
              <a:t>Мій відчайдух сьогодні </a:t>
            </a:r>
            <a:r>
              <a:rPr lang="uk-UA" i="1" dirty="0" smtClean="0">
                <a:latin typeface="Times New Roman"/>
                <a:ea typeface="Calibri"/>
              </a:rPr>
              <a:t>- </a:t>
            </a:r>
            <a:r>
              <a:rPr lang="uk-UA" i="1" dirty="0">
                <a:latin typeface="Times New Roman"/>
                <a:ea typeface="Calibri"/>
              </a:rPr>
              <a:t>це</a:t>
            </a:r>
            <a:r>
              <a:rPr lang="uk-UA" dirty="0">
                <a:latin typeface="Times New Roman"/>
                <a:ea typeface="Calibri"/>
              </a:rPr>
              <a:t> ___________ </a:t>
            </a:r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7748"/>
            <a:ext cx="983673" cy="7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4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0070C0"/>
                </a:solidFill>
                <a:ea typeface="Calibri"/>
                <a:cs typeface="Times New Roman"/>
              </a:rPr>
              <a:t>Фінальні акорди</a:t>
            </a:r>
            <a:r>
              <a:rPr lang="uk-UA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uk-UA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dirty="0" smtClean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Справжній </a:t>
            </a:r>
            <a:r>
              <a:rPr lang="uk-UA" dirty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відчайдух </a:t>
            </a:r>
            <a:r>
              <a:rPr lang="uk-UA" dirty="0" smtClean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-</a:t>
            </a:r>
            <a:r>
              <a:rPr lang="uk-UA" dirty="0" smtClean="0">
                <a:latin typeface="+mj-lt"/>
                <a:ea typeface="Calibri"/>
                <a:cs typeface="Times New Roman"/>
              </a:rPr>
              <a:t> </a:t>
            </a:r>
            <a:r>
              <a:rPr lang="uk-UA" dirty="0">
                <a:latin typeface="+mj-lt"/>
                <a:ea typeface="Calibri"/>
                <a:cs typeface="Times New Roman"/>
              </a:rPr>
              <a:t>це не той, хто не боїться, а той, хто діє, навіть коли є страх. </a:t>
            </a:r>
            <a:endParaRPr lang="uk-UA" dirty="0" smtClean="0">
              <a:latin typeface="+mj-lt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dirty="0" smtClean="0">
                <a:latin typeface="+mj-lt"/>
                <a:ea typeface="Calibri"/>
                <a:cs typeface="Times New Roman"/>
              </a:rPr>
              <a:t>Таланти </a:t>
            </a:r>
            <a:r>
              <a:rPr lang="uk-UA" dirty="0">
                <a:latin typeface="+mj-lt"/>
                <a:ea typeface="Calibri"/>
                <a:cs typeface="Times New Roman"/>
              </a:rPr>
              <a:t>стають силою лише тоді, коли ми їх застосовуємо.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b="1" dirty="0">
                <a:latin typeface="+mj-lt"/>
                <a:ea typeface="Calibri"/>
                <a:cs typeface="Times New Roman"/>
              </a:rPr>
              <a:t>Формула впевненості: </a:t>
            </a:r>
            <a:r>
              <a:rPr lang="uk-UA" b="1" dirty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Я можу </a:t>
            </a:r>
            <a:r>
              <a:rPr lang="uk-UA" b="1" dirty="0">
                <a:latin typeface="+mj-lt"/>
                <a:ea typeface="Calibri"/>
                <a:cs typeface="Times New Roman"/>
              </a:rPr>
              <a:t>+ </a:t>
            </a:r>
            <a:r>
              <a:rPr lang="uk-UA" b="1" dirty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Я хочу </a:t>
            </a:r>
            <a:r>
              <a:rPr lang="uk-UA" b="1" dirty="0">
                <a:latin typeface="+mj-lt"/>
                <a:ea typeface="Calibri"/>
                <a:cs typeface="Times New Roman"/>
              </a:rPr>
              <a:t>+ </a:t>
            </a:r>
            <a:r>
              <a:rPr lang="uk-UA" b="1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Я дію</a:t>
            </a:r>
            <a:r>
              <a:rPr lang="uk-UA" b="1" dirty="0">
                <a:latin typeface="+mj-lt"/>
                <a:ea typeface="Calibri"/>
                <a:cs typeface="Times New Roman"/>
              </a:rPr>
              <a:t> = </a:t>
            </a:r>
            <a:r>
              <a:rPr lang="uk-UA" b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Мій Відчайдух.</a:t>
            </a:r>
            <a:endParaRPr lang="uk-UA" dirty="0">
              <a:solidFill>
                <a:srgbClr val="C00000"/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dirty="0">
                <a:latin typeface="+mj-lt"/>
                <a:ea typeface="Calibri"/>
                <a:cs typeface="Times New Roman"/>
              </a:rPr>
              <a:t>Цитата для натхнення</a:t>
            </a:r>
          </a:p>
          <a:p>
            <a:r>
              <a:rPr lang="uk-UA" i="1" dirty="0">
                <a:latin typeface="Times New Roman"/>
                <a:ea typeface="Calibri"/>
              </a:rPr>
              <a:t>"</a:t>
            </a:r>
            <a:r>
              <a:rPr lang="uk-UA" b="1" i="1" dirty="0">
                <a:solidFill>
                  <a:srgbClr val="7030A0"/>
                </a:solidFill>
                <a:latin typeface="Times New Roman"/>
                <a:ea typeface="Calibri"/>
              </a:rPr>
              <a:t>Не бійся бути собою — інші ролі вже зайняті"</a:t>
            </a:r>
            <a:br>
              <a:rPr lang="uk-UA" b="1" i="1" dirty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uk-UA" i="1" dirty="0">
                <a:latin typeface="Times New Roman"/>
                <a:ea typeface="Calibri"/>
              </a:rPr>
              <a:t>	</a:t>
            </a:r>
            <a:r>
              <a:rPr lang="uk-UA" i="1" dirty="0" smtClean="0">
                <a:latin typeface="Times New Roman"/>
                <a:ea typeface="Calibri"/>
              </a:rPr>
              <a:t>			Оскар </a:t>
            </a:r>
            <a:r>
              <a:rPr lang="uk-UA" i="1" dirty="0" err="1">
                <a:latin typeface="Times New Roman"/>
                <a:ea typeface="Calibri"/>
              </a:rPr>
              <a:t>Вайльд</a:t>
            </a:r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70729"/>
            <a:ext cx="1246909" cy="12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5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 smtClean="0">
                <a:solidFill>
                  <a:srgbClr val="7030A0"/>
                </a:solidFill>
                <a:cs typeface="Times New Roman" pitchFamily="18" charset="0"/>
              </a:rPr>
              <a:t>Тез</a:t>
            </a:r>
            <a:r>
              <a:rPr lang="uk-UA" b="1" dirty="0" smtClean="0">
                <a:solidFill>
                  <a:srgbClr val="7030A0"/>
                </a:solidFill>
                <a:cs typeface="Times New Roman" pitchFamily="18" charset="0"/>
              </a:rPr>
              <a:t>и</a:t>
            </a:r>
            <a:r>
              <a:rPr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7030A0"/>
                </a:solidFill>
                <a:cs typeface="Times New Roman" pitchFamily="18" charset="0"/>
              </a:rPr>
              <a:t>для</a:t>
            </a:r>
            <a:r>
              <a:rPr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7030A0"/>
                </a:solidFill>
                <a:cs typeface="Times New Roman" pitchFamily="18" charset="0"/>
              </a:rPr>
              <a:t>роздумів</a:t>
            </a:r>
            <a:endParaRPr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Ти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lang="uk-UA" dirty="0" smtClean="0">
                <a:latin typeface="+mj-lt"/>
                <a:cs typeface="Times New Roman" pitchFamily="18" charset="0"/>
              </a:rPr>
              <a:t>-</a:t>
            </a:r>
            <a:r>
              <a:rPr dirty="0" smtClean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не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ідеальний</a:t>
            </a:r>
            <a:r>
              <a:rPr dirty="0">
                <a:latin typeface="+mj-lt"/>
                <a:cs typeface="Times New Roman" pitchFamily="18" charset="0"/>
              </a:rPr>
              <a:t>. І </a:t>
            </a:r>
            <a:r>
              <a:rPr dirty="0" err="1">
                <a:latin typeface="+mj-lt"/>
                <a:cs typeface="Times New Roman" pitchFamily="18" charset="0"/>
              </a:rPr>
              <a:t>це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ідеально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для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команди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dirty="0" err="1">
                <a:latin typeface="+mj-lt"/>
                <a:cs typeface="Times New Roman" pitchFamily="18" charset="0"/>
              </a:rPr>
              <a:t>Різні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таланти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роблять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команду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сильнішою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36" y="3764395"/>
            <a:ext cx="2374755" cy="223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91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7" y="575685"/>
            <a:ext cx="993414" cy="57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Формула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впевненості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хочу</a:t>
            </a:r>
            <a:r>
              <a:rPr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Мій</a:t>
            </a:r>
            <a:r>
              <a:rPr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відчайдух</a:t>
            </a:r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OfficinaSansC"/>
              <a:buChar char="-"/>
            </a:pPr>
            <a:r>
              <a:rPr lang="uk-UA" dirty="0">
                <a:latin typeface="+mj-lt"/>
                <a:ea typeface="Calibri"/>
                <a:cs typeface="OfficinaSansC"/>
              </a:rPr>
              <a:t>Кожна людина має сильні сторони - навіть якщо ще їх не відкрив.</a:t>
            </a:r>
            <a:endParaRPr lang="uk-UA" sz="2800" dirty="0">
              <a:latin typeface="+mj-lt"/>
              <a:ea typeface="Calibri"/>
              <a:cs typeface="OfficinaSansC"/>
            </a:endParaRPr>
          </a:p>
          <a:p>
            <a:pPr lvl="0">
              <a:buFont typeface="OfficinaSansC"/>
              <a:buChar char="-"/>
            </a:pPr>
            <a:r>
              <a:rPr lang="uk-UA" dirty="0">
                <a:latin typeface="+mj-lt"/>
                <a:ea typeface="Calibri"/>
                <a:cs typeface="OfficinaSansC"/>
              </a:rPr>
              <a:t>Талант ‑ це не дар з неба, а поєднання здібностей і наполегливості.</a:t>
            </a:r>
            <a:endParaRPr lang="uk-UA" sz="2800" dirty="0">
              <a:latin typeface="+mj-lt"/>
              <a:ea typeface="Calibri"/>
              <a:cs typeface="OfficinaSansC"/>
            </a:endParaRPr>
          </a:p>
          <a:p>
            <a:pPr lvl="0">
              <a:buFont typeface="OfficinaSansC"/>
              <a:buChar char="-"/>
            </a:pPr>
            <a:r>
              <a:rPr lang="uk-UA" dirty="0">
                <a:latin typeface="+mj-lt"/>
                <a:ea typeface="Calibri"/>
                <a:cs typeface="OfficinaSansC"/>
              </a:rPr>
              <a:t>Порівнювати себе варто лише з учорашнім собою.</a:t>
            </a:r>
            <a:endParaRPr lang="uk-UA" sz="2800" dirty="0">
              <a:latin typeface="+mj-lt"/>
              <a:ea typeface="Calibri"/>
              <a:cs typeface="OfficinaSansC"/>
            </a:endParaRPr>
          </a:p>
          <a:p>
            <a:pPr lvl="0">
              <a:buFont typeface="OfficinaSansC"/>
              <a:buChar char="-"/>
            </a:pPr>
            <a:r>
              <a:rPr lang="uk-UA" dirty="0">
                <a:latin typeface="+mj-lt"/>
                <a:ea typeface="Calibri"/>
                <a:cs typeface="OfficinaSansC"/>
              </a:rPr>
              <a:t>Сміливість починається з прийняття себе.</a:t>
            </a:r>
            <a:endParaRPr lang="uk-UA" sz="2800" dirty="0">
              <a:latin typeface="+mj-lt"/>
              <a:ea typeface="Calibri"/>
              <a:cs typeface="OfficinaSansC"/>
            </a:endParaRPr>
          </a:p>
          <a:p>
            <a:pPr lvl="0">
              <a:buFont typeface="OfficinaSansC"/>
              <a:buChar char="-"/>
            </a:pPr>
            <a:r>
              <a:rPr lang="uk-UA" dirty="0">
                <a:latin typeface="+mj-lt"/>
                <a:ea typeface="Calibri"/>
                <a:cs typeface="OfficinaSansC"/>
              </a:rPr>
              <a:t>Віра у власні можливості формує впевненість у майбутньому.</a:t>
            </a:r>
            <a:endParaRPr lang="uk-UA" sz="2800" dirty="0">
              <a:latin typeface="+mj-lt"/>
              <a:ea typeface="Calibri"/>
              <a:cs typeface="OfficinaSansC"/>
            </a:endParaRPr>
          </a:p>
          <a:p>
            <a:pPr lvl="0">
              <a:buFont typeface="OfficinaSansC"/>
              <a:buChar char="-"/>
            </a:pPr>
            <a:r>
              <a:rPr lang="uk-UA" dirty="0">
                <a:latin typeface="+mj-lt"/>
                <a:ea typeface="Calibri"/>
                <a:cs typeface="OfficinaSansC"/>
              </a:rPr>
              <a:t>Внутрішній відчайдух ‑ це той, хто не боїться пробувати, помилятися й рости.</a:t>
            </a:r>
            <a:endParaRPr lang="uk-UA" sz="2800" dirty="0">
              <a:latin typeface="+mj-lt"/>
              <a:ea typeface="Calibri"/>
              <a:cs typeface="OfficinaSansC"/>
            </a:endParaRPr>
          </a:p>
          <a:p>
            <a:pPr marL="0" indent="0" algn="ctr">
              <a:buNone/>
            </a:pPr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" y="584272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818"/>
            <a:ext cx="8229600" cy="1373621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70C0"/>
                </a:solidFill>
                <a:ea typeface="Calibri"/>
                <a:cs typeface="Times New Roman"/>
              </a:rPr>
              <a:t>Дослідження</a:t>
            </a:r>
            <a:r>
              <a:rPr lang="uk-UA" sz="3600" dirty="0">
                <a:ea typeface="Calibri"/>
                <a:cs typeface="Times New Roman"/>
              </a:rPr>
              <a:t> </a:t>
            </a:r>
            <a:r>
              <a:rPr lang="uk-UA" sz="3600" dirty="0" smtClean="0">
                <a:solidFill>
                  <a:srgbClr val="92D050"/>
                </a:solidFill>
                <a:ea typeface="Calibri"/>
                <a:cs typeface="Times New Roman"/>
              </a:rPr>
              <a:t>«</a:t>
            </a:r>
            <a:r>
              <a:rPr lang="uk-UA" sz="3600" b="1" dirty="0" smtClean="0">
                <a:solidFill>
                  <a:srgbClr val="00B050"/>
                </a:solidFill>
                <a:ea typeface="Calibri"/>
                <a:cs typeface="Times New Roman"/>
              </a:rPr>
              <a:t>Моя </a:t>
            </a:r>
            <a:r>
              <a:rPr lang="uk-UA" sz="3600" b="1" dirty="0">
                <a:solidFill>
                  <a:srgbClr val="00B050"/>
                </a:solidFill>
                <a:ea typeface="Calibri"/>
                <a:cs typeface="Times New Roman"/>
              </a:rPr>
              <a:t>домашня </a:t>
            </a:r>
            <a:r>
              <a:rPr lang="uk-UA" sz="3600" b="1" dirty="0" smtClean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ea typeface="Calibri"/>
                <a:cs typeface="Times New Roman"/>
              </a:rPr>
            </a:br>
            <a:r>
              <a:rPr lang="uk-UA" sz="3600" b="1" dirty="0" smtClean="0">
                <a:solidFill>
                  <a:srgbClr val="00B050"/>
                </a:solidFill>
                <a:ea typeface="Calibri"/>
                <a:cs typeface="Times New Roman"/>
              </a:rPr>
              <a:t>бізнес-бібліотечка»</a:t>
            </a:r>
            <a:r>
              <a:rPr lang="uk-UA" sz="3600" dirty="0">
                <a:ea typeface="Calibri"/>
                <a:cs typeface="Times New Roman"/>
              </a:rPr>
              <a:t/>
            </a:r>
            <a:br>
              <a:rPr lang="uk-UA" sz="3600" dirty="0">
                <a:ea typeface="Calibri"/>
                <a:cs typeface="Times New Roman"/>
              </a:rPr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  <a:latin typeface="Times New Roman"/>
                <a:ea typeface="Calibri"/>
              </a:rPr>
              <a:t>Завдання</a:t>
            </a:r>
            <a:r>
              <a:rPr lang="uk-UA" dirty="0">
                <a:solidFill>
                  <a:srgbClr val="C00000"/>
                </a:solidFill>
                <a:latin typeface="Times New Roman"/>
                <a:ea typeface="Calibri"/>
              </a:rPr>
              <a:t>:</a:t>
            </a:r>
            <a:r>
              <a:rPr lang="uk-UA" dirty="0">
                <a:latin typeface="Times New Roman"/>
                <a:ea typeface="Calibri"/>
              </a:rPr>
              <a:t> </a:t>
            </a:r>
            <a:r>
              <a:rPr lang="uk-UA" i="1" dirty="0">
                <a:latin typeface="Times New Roman"/>
                <a:ea typeface="Calibri"/>
              </a:rPr>
              <a:t>Використовуючи різні джерела, знайдіть історії відомих українських підприємців, які досягли успіху, завдяки нестандартній сильній стороні (наприклад, любов до історії, вміння створювати спільноти, надзвичайна </a:t>
            </a:r>
            <a:r>
              <a:rPr lang="uk-UA" i="1" dirty="0" err="1">
                <a:latin typeface="Times New Roman"/>
                <a:ea typeface="Calibri"/>
              </a:rPr>
              <a:t>самоорганізованість</a:t>
            </a:r>
            <a:r>
              <a:rPr lang="uk-UA" i="1" dirty="0">
                <a:latin typeface="Times New Roman"/>
                <a:ea typeface="Calibri"/>
              </a:rPr>
              <a:t> тощо).</a:t>
            </a:r>
            <a:endParaRPr lang="uk-UA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423429"/>
            <a:ext cx="981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cs typeface="Times New Roman" pitchFamily="18" charset="0"/>
              </a:rPr>
              <a:t>Ф</a:t>
            </a:r>
            <a:r>
              <a:rPr b="1" dirty="0" err="1" smtClean="0">
                <a:solidFill>
                  <a:srgbClr val="0070C0"/>
                </a:solidFill>
                <a:cs typeface="Times New Roman" pitchFamily="18" charset="0"/>
              </a:rPr>
              <a:t>інальна</a:t>
            </a:r>
            <a:r>
              <a:rPr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думка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Стань</a:t>
            </a:r>
            <a:r>
              <a:rPr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архітектором</a:t>
            </a:r>
            <a:r>
              <a:rPr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свого</a:t>
            </a:r>
            <a:r>
              <a:rPr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життя</a:t>
            </a:r>
            <a:r>
              <a:rPr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endParaRPr lang="uk-UA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а </a:t>
            </a:r>
            <a:r>
              <a:rPr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не</a:t>
            </a:r>
            <a:r>
              <a:rPr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виконавцем</a:t>
            </a:r>
            <a:r>
              <a:rPr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чужих</a:t>
            </a:r>
            <a:r>
              <a:rPr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планів</a:t>
            </a:r>
            <a:r>
              <a:rPr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75" y="320833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9" y="274638"/>
            <a:ext cx="18589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Ключові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70C0"/>
                </a:solidFill>
                <a:cs typeface="Times New Roman" pitchFamily="18" charset="0"/>
              </a:rPr>
              <a:t>за</a:t>
            </a:r>
            <a:r>
              <a:rPr b="1" dirty="0" err="1" smtClean="0">
                <a:solidFill>
                  <a:srgbClr val="0070C0"/>
                </a:solidFill>
                <a:cs typeface="Times New Roman" pitchFamily="18" charset="0"/>
              </a:rPr>
              <a:t>питання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Які</a:t>
            </a:r>
            <a:r>
              <a:rPr dirty="0">
                <a:cs typeface="Times New Roman" pitchFamily="18" charset="0"/>
              </a:rPr>
              <a:t> в </a:t>
            </a:r>
            <a:r>
              <a:rPr dirty="0" err="1">
                <a:cs typeface="Times New Roman" pitchFamily="18" charset="0"/>
              </a:rPr>
              <a:t>мене</a:t>
            </a:r>
            <a:r>
              <a:rPr dirty="0">
                <a:cs typeface="Times New Roman" pitchFamily="18" charset="0"/>
              </a:rPr>
              <a:t> є </a:t>
            </a:r>
            <a:r>
              <a:rPr dirty="0" err="1">
                <a:cs typeface="Times New Roman" pitchFamily="18" charset="0"/>
              </a:rPr>
              <a:t>таланти</a:t>
            </a:r>
            <a:r>
              <a:rPr dirty="0"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dirty="0" smtClean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Як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мої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захоплення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можуть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бути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корисними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іншим</a:t>
            </a:r>
            <a:r>
              <a:rPr dirty="0"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dirty="0" smtClean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Як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розвивати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свої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сильні</a:t>
            </a:r>
            <a:r>
              <a:rPr dirty="0">
                <a:cs typeface="Times New Roman" pitchFamily="18" charset="0"/>
              </a:rPr>
              <a:t> </a:t>
            </a:r>
            <a:r>
              <a:rPr dirty="0" err="1">
                <a:cs typeface="Times New Roman" pitchFamily="18" charset="0"/>
              </a:rPr>
              <a:t>сторони</a:t>
            </a:r>
            <a:r>
              <a:rPr dirty="0"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77" y="4264458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Розминка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Завершіть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фразу</a:t>
            </a:r>
            <a:r>
              <a:rPr dirty="0">
                <a:latin typeface="+mj-lt"/>
                <a:cs typeface="Times New Roman" pitchFamily="18" charset="0"/>
              </a:rPr>
              <a:t>: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Підприємець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той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…»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33" y="2429595"/>
            <a:ext cx="3543628" cy="334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02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Дискусія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 err="1">
                <a:latin typeface="+mj-lt"/>
                <a:cs typeface="Times New Roman" pitchFamily="18" charset="0"/>
              </a:rPr>
              <a:t>Чи</a:t>
            </a:r>
            <a:r>
              <a:rPr b="1" dirty="0">
                <a:latin typeface="+mj-lt"/>
                <a:cs typeface="Times New Roman" pitchFamily="18" charset="0"/>
              </a:rPr>
              <a:t> є </a:t>
            </a:r>
            <a:r>
              <a:rPr b="1" dirty="0" err="1">
                <a:latin typeface="+mj-lt"/>
                <a:cs typeface="Times New Roman" pitchFamily="18" charset="0"/>
              </a:rPr>
              <a:t>підприємцем</a:t>
            </a:r>
            <a:r>
              <a:rPr b="1" dirty="0">
                <a:latin typeface="+mj-lt"/>
                <a:cs typeface="Times New Roman" pitchFamily="18" charset="0"/>
              </a:rPr>
              <a:t> </a:t>
            </a:r>
            <a:r>
              <a:rPr b="1" dirty="0" err="1">
                <a:latin typeface="+mj-lt"/>
                <a:cs typeface="Times New Roman" pitchFamily="18" charset="0"/>
              </a:rPr>
              <a:t>лише</a:t>
            </a:r>
            <a:r>
              <a:rPr b="1" dirty="0">
                <a:latin typeface="+mj-lt"/>
                <a:cs typeface="Times New Roman" pitchFamily="18" charset="0"/>
              </a:rPr>
              <a:t> </a:t>
            </a:r>
            <a:r>
              <a:rPr b="1" dirty="0" err="1">
                <a:latin typeface="+mj-lt"/>
                <a:cs typeface="Times New Roman" pitchFamily="18" charset="0"/>
              </a:rPr>
              <a:t>той</a:t>
            </a:r>
            <a:r>
              <a:rPr b="1" dirty="0">
                <a:latin typeface="+mj-lt"/>
                <a:cs typeface="Times New Roman" pitchFamily="18" charset="0"/>
              </a:rPr>
              <a:t>, </a:t>
            </a:r>
            <a:r>
              <a:rPr b="1" dirty="0" err="1">
                <a:latin typeface="+mj-lt"/>
                <a:cs typeface="Times New Roman" pitchFamily="18" charset="0"/>
              </a:rPr>
              <a:t>хто</a:t>
            </a:r>
            <a:r>
              <a:rPr b="1" dirty="0">
                <a:latin typeface="+mj-lt"/>
                <a:cs typeface="Times New Roman" pitchFamily="18" charset="0"/>
              </a:rPr>
              <a:t> </a:t>
            </a:r>
            <a:r>
              <a:rPr b="1" dirty="0" err="1">
                <a:latin typeface="+mj-lt"/>
                <a:cs typeface="Times New Roman" pitchFamily="18" charset="0"/>
              </a:rPr>
              <a:t>має</a:t>
            </a:r>
            <a:r>
              <a:rPr b="1" dirty="0">
                <a:latin typeface="+mj-lt"/>
                <a:cs typeface="Times New Roman" pitchFamily="18" charset="0"/>
              </a:rPr>
              <a:t> </a:t>
            </a:r>
            <a:r>
              <a:rPr b="1" dirty="0" err="1">
                <a:latin typeface="+mj-lt"/>
                <a:cs typeface="Times New Roman" pitchFamily="18" charset="0"/>
              </a:rPr>
              <a:t>гроші</a:t>
            </a:r>
            <a:r>
              <a:rPr b="1" dirty="0">
                <a:latin typeface="+mj-lt"/>
                <a:cs typeface="Times New Roman" pitchFamily="18" charset="0"/>
              </a:rPr>
              <a:t> </a:t>
            </a:r>
            <a:r>
              <a:rPr b="1" dirty="0" err="1">
                <a:latin typeface="+mj-lt"/>
                <a:cs typeface="Times New Roman" pitchFamily="18" charset="0"/>
              </a:rPr>
              <a:t>або</a:t>
            </a:r>
            <a:r>
              <a:rPr b="1" dirty="0">
                <a:latin typeface="+mj-lt"/>
                <a:cs typeface="Times New Roman" pitchFamily="18" charset="0"/>
              </a:rPr>
              <a:t> </a:t>
            </a:r>
            <a:r>
              <a:rPr b="1" dirty="0" err="1">
                <a:latin typeface="+mj-lt"/>
                <a:cs typeface="Times New Roman" pitchFamily="18" charset="0"/>
              </a:rPr>
              <a:t>бізнес</a:t>
            </a:r>
            <a:r>
              <a:rPr b="1" dirty="0">
                <a:latin typeface="+mj-lt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91" y="3089563"/>
            <a:ext cx="5170054" cy="2585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490985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67" y="627639"/>
            <a:ext cx="797359" cy="79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Підприємливість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це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гроші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cs typeface="Times New Roman" pitchFamily="18" charset="0"/>
              </a:rPr>
            </a:br>
            <a:endParaRPr lang="uk-UA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+mj-lt"/>
                <a:cs typeface="Times New Roman" pitchFamily="18" charset="0"/>
              </a:rPr>
              <a:t>Це</a:t>
            </a:r>
            <a:r>
              <a:rPr lang="ru-RU" dirty="0" smtClean="0">
                <a:latin typeface="+mj-lt"/>
                <a:cs typeface="Times New Roman" pitchFamily="18" charset="0"/>
              </a:rPr>
              <a:t> :</a:t>
            </a:r>
            <a:endParaRPr lang="ru-RU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+mj-lt"/>
                <a:cs typeface="Times New Roman" pitchFamily="18" charset="0"/>
              </a:rPr>
              <a:t>сміливість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+mj-lt"/>
                <a:cs typeface="Times New Roman" pitchFamily="18" charset="0"/>
              </a:rPr>
              <a:t>готовність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itchFamily="18" charset="0"/>
              </a:rPr>
              <a:t>діят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+mj-lt"/>
                <a:cs typeface="Times New Roman" pitchFamily="18" charset="0"/>
              </a:rPr>
              <a:t>бажання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шукати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itchFamily="18" charset="0"/>
              </a:rPr>
              <a:t>рішення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+mj-lt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>
                <a:latin typeface="+mj-lt"/>
                <a:cs typeface="Times New Roman" pitchFamily="18" charset="0"/>
              </a:rPr>
              <a:t>не </a:t>
            </a:r>
            <a:r>
              <a:rPr lang="ru-RU" dirty="0" err="1">
                <a:latin typeface="+mj-lt"/>
                <a:cs typeface="Times New Roman" pitchFamily="18" charset="0"/>
              </a:rPr>
              <a:t>боятися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  <a:r>
              <a:rPr lang="ru-RU" dirty="0" err="1">
                <a:latin typeface="+mj-lt"/>
                <a:cs typeface="Times New Roman" pitchFamily="18" charset="0"/>
              </a:rPr>
              <a:t>помилок</a:t>
            </a:r>
            <a:endParaRPr lang="ru-RU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44" y="1722439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4508645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Ключова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ідея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Підприємливість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це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готовність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діяти</a:t>
            </a:r>
            <a:r>
              <a:rPr dirty="0">
                <a:latin typeface="+mj-lt"/>
                <a:cs typeface="Times New Roman" pitchFamily="18" charset="0"/>
              </a:rPr>
              <a:t>, </a:t>
            </a:r>
            <a:r>
              <a:rPr dirty="0" err="1">
                <a:latin typeface="+mj-lt"/>
                <a:cs typeface="Times New Roman" pitchFamily="18" charset="0"/>
              </a:rPr>
              <a:t>брати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відповідальність</a:t>
            </a:r>
            <a:r>
              <a:rPr dirty="0">
                <a:latin typeface="+mj-lt"/>
                <a:cs typeface="Times New Roman" pitchFamily="18" charset="0"/>
              </a:rPr>
              <a:t> і </a:t>
            </a:r>
            <a:r>
              <a:rPr dirty="0" err="1">
                <a:latin typeface="+mj-lt"/>
                <a:cs typeface="Times New Roman" pitchFamily="18" charset="0"/>
              </a:rPr>
              <a:t>шукати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рішення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6909" y="2705725"/>
            <a:ext cx="7315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Внутрішній відчайдух</a:t>
            </a:r>
            <a:endParaRPr lang="uk-UA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909" y="3713018"/>
            <a:ext cx="7148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Це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частина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нас, яка не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боїться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пробувати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діяти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та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ризикувати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9200"/>
            <a:ext cx="2326194" cy="164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61" y="2365504"/>
            <a:ext cx="1891383" cy="204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292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Що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таке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0070C0"/>
                </a:solidFill>
                <a:cs typeface="Times New Roman" pitchFamily="18" charset="0"/>
              </a:rPr>
              <a:t>талант</a:t>
            </a:r>
            <a:r>
              <a:rPr lang="uk-UA" b="1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Талант</a:t>
            </a:r>
            <a:r>
              <a:rPr dirty="0">
                <a:latin typeface="+mj-lt"/>
                <a:cs typeface="Times New Roman" pitchFamily="18" charset="0"/>
              </a:rPr>
              <a:t> — </a:t>
            </a:r>
            <a:r>
              <a:rPr dirty="0" err="1">
                <a:latin typeface="+mj-lt"/>
                <a:cs typeface="Times New Roman" pitchFamily="18" charset="0"/>
              </a:rPr>
              <a:t>це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природна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схильність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до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певної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 smtClean="0">
                <a:latin typeface="+mj-lt"/>
                <a:cs typeface="Times New Roman" pitchFamily="18" charset="0"/>
              </a:rPr>
              <a:t>діяльності</a:t>
            </a:r>
            <a:r>
              <a:rPr lang="uk-UA" dirty="0" smtClean="0">
                <a:latin typeface="+mj-lt"/>
                <a:cs typeface="Times New Roman" pitchFamily="18" charset="0"/>
              </a:rPr>
              <a:t>:</a:t>
            </a:r>
            <a:endParaRPr lang="uk-UA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+mj-lt"/>
                <a:cs typeface="Times New Roman" pitchFamily="18" charset="0"/>
              </a:rPr>
              <a:t>малювання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+mj-lt"/>
                <a:cs typeface="Times New Roman" pitchFamily="18" charset="0"/>
              </a:rPr>
              <a:t>спів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+mj-lt"/>
                <a:cs typeface="Times New Roman" pitchFamily="18" charset="0"/>
              </a:rPr>
              <a:t>організація подій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+mj-lt"/>
                <a:cs typeface="Times New Roman" pitchFamily="18" charset="0"/>
              </a:rPr>
              <a:t>навчання </a:t>
            </a:r>
            <a:r>
              <a:rPr lang="uk-UA" dirty="0">
                <a:latin typeface="+mj-lt"/>
                <a:cs typeface="Times New Roman" pitchFamily="18" charset="0"/>
              </a:rPr>
              <a:t>інших</a:t>
            </a:r>
          </a:p>
          <a:p>
            <a:pPr marL="0" indent="0"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17" y="2407516"/>
            <a:ext cx="2777403" cy="3145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49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Що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таке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>
                <a:solidFill>
                  <a:srgbClr val="0070C0"/>
                </a:solidFill>
                <a:cs typeface="Times New Roman" pitchFamily="18" charset="0"/>
              </a:rPr>
              <a:t>сильні</a:t>
            </a:r>
            <a:r>
              <a:rPr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0070C0"/>
                </a:solidFill>
                <a:cs typeface="Times New Roman" pitchFamily="18" charset="0"/>
              </a:rPr>
              <a:t>сторони</a:t>
            </a:r>
            <a:r>
              <a:rPr lang="uk-UA" b="1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>
                <a:latin typeface="+mj-lt"/>
                <a:cs typeface="Times New Roman" pitchFamily="18" charset="0"/>
              </a:rPr>
              <a:t>Це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якості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характеру</a:t>
            </a:r>
            <a:r>
              <a:rPr dirty="0">
                <a:latin typeface="+mj-lt"/>
                <a:cs typeface="Times New Roman" pitchFamily="18" charset="0"/>
              </a:rPr>
              <a:t>, </a:t>
            </a:r>
            <a:r>
              <a:rPr dirty="0" err="1">
                <a:latin typeface="+mj-lt"/>
                <a:cs typeface="Times New Roman" pitchFamily="18" charset="0"/>
              </a:rPr>
              <a:t>які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допомагають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досягати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успіху</a:t>
            </a:r>
            <a:r>
              <a:rPr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964" y="2997691"/>
            <a:ext cx="895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Чому</a:t>
            </a:r>
            <a:r>
              <a:rPr lang="ru-RU" sz="36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важливо</a:t>
            </a:r>
            <a:r>
              <a:rPr lang="ru-RU" sz="36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 знати </a:t>
            </a:r>
            <a:r>
              <a:rPr lang="ru-RU" sz="3600" b="1" dirty="0" err="1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свої</a:t>
            </a:r>
            <a:r>
              <a:rPr lang="ru-RU" sz="36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сильні</a:t>
            </a:r>
            <a:r>
              <a:rPr lang="ru-RU" sz="36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сторони</a:t>
            </a:r>
            <a:r>
              <a:rPr lang="ru-RU" sz="3600" b="1" dirty="0" smtClean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?</a:t>
            </a:r>
            <a:endParaRPr lang="uk-UA" sz="36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64" y="3935803"/>
            <a:ext cx="8672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Вони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допомагають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будувати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впевненість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і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знаходити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своє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місце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житті</a:t>
            </a:r>
            <a:r>
              <a:rPr lang="ru-RU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72" y="5013021"/>
            <a:ext cx="2886075" cy="15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5041900"/>
            <a:ext cx="15478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2" ma:contentTypeDescription="Создание документа." ma:contentTypeScope="" ma:versionID="9aef29d5211a853c64c753fb161b2e7b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76fa0dd7412e20eddc98307e5e75ca0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B8DABB-8173-4F0A-B20E-A17B9BEE66C5}"/>
</file>

<file path=customXml/itemProps2.xml><?xml version="1.0" encoding="utf-8"?>
<ds:datastoreItem xmlns:ds="http://schemas.openxmlformats.org/officeDocument/2006/customXml" ds:itemID="{19A313AB-72D4-45A1-B653-A5397BD67244}"/>
</file>

<file path=customXml/itemProps3.xml><?xml version="1.0" encoding="utf-8"?>
<ds:datastoreItem xmlns:ds="http://schemas.openxmlformats.org/officeDocument/2006/customXml" ds:itemID="{8BFDF4AF-7859-42D1-A584-CB8676EE42BC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749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МІЙ ВНУТРІШНІЙ ВІДЧАЙДУХ</vt:lpstr>
      <vt:lpstr>Тези для роздумів</vt:lpstr>
      <vt:lpstr>Ключові запитання</vt:lpstr>
      <vt:lpstr>Розминка</vt:lpstr>
      <vt:lpstr>Дискусія</vt:lpstr>
      <vt:lpstr>Підприємливість - це не гроші. </vt:lpstr>
      <vt:lpstr>Ключова ідея</vt:lpstr>
      <vt:lpstr>Що таке талант?</vt:lpstr>
      <vt:lpstr>Що таке сильні сторони?</vt:lpstr>
      <vt:lpstr>Вправа</vt:lpstr>
      <vt:lpstr>Приклад питання тесту</vt:lpstr>
      <vt:lpstr>Кейс-аналіз</vt:lpstr>
      <vt:lpstr>Кейс-аналіз</vt:lpstr>
      <vt:lpstr>Кейс-аналіз</vt:lpstr>
      <vt:lpstr>Дебати «талант-наполегливість»</vt:lpstr>
      <vt:lpstr>Творче завдання</vt:lpstr>
      <vt:lpstr>Повідомлення</vt:lpstr>
      <vt:lpstr>Мій відчайдух сьогодні</vt:lpstr>
      <vt:lpstr>Фінальні акорди </vt:lpstr>
      <vt:lpstr>Формула впевненості</vt:lpstr>
      <vt:lpstr>Дослідження «Моя домашня  бізнес-бібліотечка» </vt:lpstr>
      <vt:lpstr>Фінальна думка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ВНУТРІШНІЙ ВІДЧАЙДУХ</dc:title>
  <dc:subject/>
  <dc:creator/>
  <cp:keywords/>
  <dc:description>generated using python-pptx</dc:description>
  <cp:lastModifiedBy>Admin</cp:lastModifiedBy>
  <cp:revision>26</cp:revision>
  <dcterms:created xsi:type="dcterms:W3CDTF">2013-01-27T09:14:16Z</dcterms:created>
  <dcterms:modified xsi:type="dcterms:W3CDTF">2026-03-18T11:30:54Z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</Properties>
</file>