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8"/>
  </p:notesMasterIdLst>
  <p:sldIdLst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6" r:id="rId17"/>
  </p:sldIdLst>
  <p:sldSz cx="12192000" cy="6858000"/>
  <p:notesSz cx="6858000" cy="9144000"/>
  <p:embeddedFontLst>
    <p:embeddedFont>
      <p:font typeface="Afacad Flux" panose="020B0604020202020204" charset="0"/>
      <p:regular r:id="rId19"/>
      <p:bold r:id="rId20"/>
    </p:embeddedFont>
    <p:embeddedFont>
      <p:font typeface="Afacad Flux SemiBold" panose="020B0604020202020204" charset="0"/>
      <p:regular r:id="rId21"/>
      <p:bold r:id="rId22"/>
    </p:embeddedFont>
    <p:embeddedFont>
      <p:font typeface="Comfortaa" panose="020B0604020202020204" charset="0"/>
      <p:regular r:id="rId23"/>
      <p:bold r:id="rId24"/>
    </p:embeddedFont>
    <p:embeddedFont>
      <p:font typeface="Comfortaa SemiBold" panose="020B0604020202020204" charset="0"/>
      <p:regular r:id="rId25"/>
      <p:bold r:id="rId26"/>
    </p:embeddedFont>
    <p:embeddedFont>
      <p:font typeface="Fira Sans Bold" panose="020B0803050000020004" pitchFamily="34" charset="0"/>
      <p:regular r:id="rId27"/>
      <p:bold r:id="rId28"/>
    </p:embeddedFont>
    <p:embeddedFont>
      <p:font typeface="Fira Sans Medium" panose="020B0603050000020004" pitchFamily="34" charset="0"/>
      <p:regular r:id="rId29"/>
      <p:italic r:id="rId30"/>
    </p:embeddedFont>
    <p:embeddedFont>
      <p:font typeface="PT Serif Bold" panose="020A0703040505020204" pitchFamily="18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F9CE1-ADA5-6128-E1ED-681D8A7F27C1}" v="13" dt="2026-01-04T18:41:39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tiana Khomich" userId="S::tkhomich@caritas-spes.org::bdd25a67-3669-40d0-9c51-10d84d41a1b6" providerId="AD" clId="Web-{619F9CE1-ADA5-6128-E1ED-681D8A7F27C1}"/>
    <pc:docChg chg="modSld">
      <pc:chgData name="Tetiana Khomich" userId="S::tkhomich@caritas-spes.org::bdd25a67-3669-40d0-9c51-10d84d41a1b6" providerId="AD" clId="Web-{619F9CE1-ADA5-6128-E1ED-681D8A7F27C1}" dt="2026-01-04T18:41:39.752" v="7" actId="1076"/>
      <pc:docMkLst>
        <pc:docMk/>
      </pc:docMkLst>
      <pc:sldChg chg="modSp">
        <pc:chgData name="Tetiana Khomich" userId="S::tkhomich@caritas-spes.org::bdd25a67-3669-40d0-9c51-10d84d41a1b6" providerId="AD" clId="Web-{619F9CE1-ADA5-6128-E1ED-681D8A7F27C1}" dt="2026-01-04T18:40:24.985" v="0" actId="20577"/>
        <pc:sldMkLst>
          <pc:docMk/>
          <pc:sldMk cId="0" sldId="264"/>
        </pc:sldMkLst>
        <pc:spChg chg="mod">
          <ac:chgData name="Tetiana Khomich" userId="S::tkhomich@caritas-spes.org::bdd25a67-3669-40d0-9c51-10d84d41a1b6" providerId="AD" clId="Web-{619F9CE1-ADA5-6128-E1ED-681D8A7F27C1}" dt="2026-01-04T18:40:24.985" v="0" actId="20577"/>
          <ac:spMkLst>
            <pc:docMk/>
            <pc:sldMk cId="0" sldId="264"/>
            <ac:spMk id="196" creationId="{00000000-0000-0000-0000-000000000000}"/>
          </ac:spMkLst>
        </pc:spChg>
      </pc:sldChg>
      <pc:sldChg chg="modSp">
        <pc:chgData name="Tetiana Khomich" userId="S::tkhomich@caritas-spes.org::bdd25a67-3669-40d0-9c51-10d84d41a1b6" providerId="AD" clId="Web-{619F9CE1-ADA5-6128-E1ED-681D8A7F27C1}" dt="2026-01-04T18:40:42.329" v="1" actId="20577"/>
        <pc:sldMkLst>
          <pc:docMk/>
          <pc:sldMk cId="0" sldId="265"/>
        </pc:sldMkLst>
        <pc:spChg chg="mod">
          <ac:chgData name="Tetiana Khomich" userId="S::tkhomich@caritas-spes.org::bdd25a67-3669-40d0-9c51-10d84d41a1b6" providerId="AD" clId="Web-{619F9CE1-ADA5-6128-E1ED-681D8A7F27C1}" dt="2026-01-04T18:40:42.329" v="1" actId="20577"/>
          <ac:spMkLst>
            <pc:docMk/>
            <pc:sldMk cId="0" sldId="265"/>
            <ac:spMk id="208" creationId="{00000000-0000-0000-0000-000000000000}"/>
          </ac:spMkLst>
        </pc:spChg>
      </pc:sldChg>
      <pc:sldChg chg="modSp">
        <pc:chgData name="Tetiana Khomich" userId="S::tkhomich@caritas-spes.org::bdd25a67-3669-40d0-9c51-10d84d41a1b6" providerId="AD" clId="Web-{619F9CE1-ADA5-6128-E1ED-681D8A7F27C1}" dt="2026-01-04T18:41:39.752" v="7" actId="1076"/>
        <pc:sldMkLst>
          <pc:docMk/>
          <pc:sldMk cId="0" sldId="286"/>
        </pc:sldMkLst>
        <pc:spChg chg="mod">
          <ac:chgData name="Tetiana Khomich" userId="S::tkhomich@caritas-spes.org::bdd25a67-3669-40d0-9c51-10d84d41a1b6" providerId="AD" clId="Web-{619F9CE1-ADA5-6128-E1ED-681D8A7F27C1}" dt="2026-01-04T18:41:35.908" v="6" actId="1076"/>
          <ac:spMkLst>
            <pc:docMk/>
            <pc:sldMk cId="0" sldId="286"/>
            <ac:spMk id="2" creationId="{00000000-0000-0000-0000-000000000000}"/>
          </ac:spMkLst>
        </pc:spChg>
        <pc:spChg chg="mod">
          <ac:chgData name="Tetiana Khomich" userId="S::tkhomich@caritas-spes.org::bdd25a67-3669-40d0-9c51-10d84d41a1b6" providerId="AD" clId="Web-{619F9CE1-ADA5-6128-E1ED-681D8A7F27C1}" dt="2026-01-04T18:41:39.752" v="7" actId="1076"/>
          <ac:spMkLst>
            <pc:docMk/>
            <pc:sldMk cId="0" sldId="286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13859" y="0"/>
            <a:ext cx="10490200" cy="6858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0" name="TextBox 60"/>
          <p:cNvSpPr txBox="1"/>
          <p:nvPr/>
        </p:nvSpPr>
        <p:spPr>
          <a:xfrm>
            <a:off x="2322736" y="4201428"/>
            <a:ext cx="6021009" cy="2307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uk-UA" sz="2800" b="1" spc="106" dirty="0">
                <a:solidFill>
                  <a:srgbClr val="020301"/>
                </a:solidFill>
                <a:latin typeface="Fira Sans Medium"/>
                <a:sym typeface="Fira Sans Medium"/>
              </a:rPr>
              <a:t>Методична розробка уроку </a:t>
            </a:r>
            <a:br>
              <a:rPr lang="uk-UA" sz="2800" b="1" spc="106" dirty="0">
                <a:solidFill>
                  <a:srgbClr val="020301"/>
                </a:solidFill>
                <a:latin typeface="Fira Sans Medium"/>
                <a:sym typeface="Fira Sans Medium"/>
              </a:rPr>
            </a:br>
            <a:r>
              <a:rPr lang="uk-UA" sz="2800" b="1" spc="106" dirty="0">
                <a:solidFill>
                  <a:srgbClr val="020301"/>
                </a:solidFill>
                <a:latin typeface="Fira Sans Medium"/>
                <a:sym typeface="Fira Sans Medium"/>
              </a:rPr>
              <a:t>для 7 класу</a:t>
            </a:r>
            <a:br>
              <a:rPr lang="uk-UA" sz="2800" b="1" spc="106" dirty="0">
                <a:solidFill>
                  <a:srgbClr val="020301"/>
                </a:solidFill>
                <a:latin typeface="Fira Sans Medium"/>
                <a:sym typeface="Fira Sans Medium"/>
              </a:rPr>
            </a:br>
            <a:r>
              <a:rPr lang="uk-UA" sz="2800" b="1" spc="106" dirty="0">
                <a:solidFill>
                  <a:srgbClr val="020301"/>
                </a:solidFill>
                <a:latin typeface="Fira Sans Medium"/>
                <a:sym typeface="Fira Sans Medium"/>
              </a:rPr>
              <a:t> Техніка «Перетворення проблеми на гру»</a:t>
            </a:r>
          </a:p>
        </p:txBody>
      </p:sp>
      <p:sp>
        <p:nvSpPr>
          <p:cNvPr id="61" name="TextBox 61"/>
          <p:cNvSpPr txBox="1"/>
          <p:nvPr/>
        </p:nvSpPr>
        <p:spPr>
          <a:xfrm rot="-5400000">
            <a:off x="-1675555" y="2955378"/>
            <a:ext cx="6858000" cy="947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5"/>
              </a:lnSpc>
            </a:pPr>
            <a:r>
              <a:rPr lang="en-US" sz="5760" b="1" dirty="0">
                <a:solidFill>
                  <a:srgbClr val="020301"/>
                </a:solidFill>
                <a:latin typeface="PT Serif Bold"/>
                <a:ea typeface="PT Serif Bold"/>
                <a:cs typeface="PT Serif Bold"/>
                <a:sym typeface="PT Serif Bold"/>
              </a:rPr>
              <a:t>)))))))))))))))))))))))))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C8F1C7-C420-451E-829E-797A2AEF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0" y="-1"/>
            <a:ext cx="1414545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6C0C49-4076-496E-80D5-521A67415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" y="6160942"/>
            <a:ext cx="1274764" cy="568411"/>
          </a:xfrm>
          <a:prstGeom prst="rect">
            <a:avLst/>
          </a:prstGeom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C9442CC9-7038-4D86-A5C3-B1817A2AC66F}"/>
              </a:ext>
            </a:extLst>
          </p:cNvPr>
          <p:cNvGrpSpPr/>
          <p:nvPr/>
        </p:nvGrpSpPr>
        <p:grpSpPr>
          <a:xfrm>
            <a:off x="182097" y="284142"/>
            <a:ext cx="1002057" cy="1324039"/>
            <a:chOff x="0" y="0"/>
            <a:chExt cx="2004115" cy="2648078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89BFD363-9A55-41AE-84C2-E96E225C6BEE}"/>
                </a:ext>
              </a:extLst>
            </p:cNvPr>
            <p:cNvSpPr/>
            <p:nvPr/>
          </p:nvSpPr>
          <p:spPr>
            <a:xfrm>
              <a:off x="311953" y="0"/>
              <a:ext cx="1590562" cy="1469089"/>
            </a:xfrm>
            <a:custGeom>
              <a:avLst/>
              <a:gdLst/>
              <a:ahLst/>
              <a:cxnLst/>
              <a:rect l="l" t="t" r="r" b="b"/>
              <a:pathLst>
                <a:path w="1590562" h="1469089">
                  <a:moveTo>
                    <a:pt x="0" y="0"/>
                  </a:moveTo>
                  <a:lnTo>
                    <a:pt x="1590562" y="0"/>
                  </a:lnTo>
                  <a:lnTo>
                    <a:pt x="1590562" y="1469089"/>
                  </a:lnTo>
                  <a:lnTo>
                    <a:pt x="0" y="1469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67852"/>
              </a:stretch>
            </a:blip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8B8253C-07A6-46E6-977F-2425E405BAC4}"/>
                </a:ext>
              </a:extLst>
            </p:cNvPr>
            <p:cNvSpPr/>
            <p:nvPr/>
          </p:nvSpPr>
          <p:spPr>
            <a:xfrm>
              <a:off x="0" y="1545289"/>
              <a:ext cx="2004115" cy="1102789"/>
            </a:xfrm>
            <a:custGeom>
              <a:avLst/>
              <a:gdLst/>
              <a:ahLst/>
              <a:cxnLst/>
              <a:rect l="l" t="t" r="r" b="b"/>
              <a:pathLst>
                <a:path w="2004115" h="1102789">
                  <a:moveTo>
                    <a:pt x="0" y="0"/>
                  </a:moveTo>
                  <a:lnTo>
                    <a:pt x="2004115" y="0"/>
                  </a:lnTo>
                  <a:lnTo>
                    <a:pt x="2004115" y="1102789"/>
                  </a:lnTo>
                  <a:lnTo>
                    <a:pt x="0" y="1102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9576"/>
              </a:stretch>
            </a:blipFill>
          </p:spPr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F6EC9F-40F5-431B-BF9A-9D0F0B71F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167" y="139377"/>
            <a:ext cx="8219158" cy="23862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2BD5B5-47F4-402D-B352-43DE83991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723" y="2178978"/>
            <a:ext cx="4654336" cy="32357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9687" y="2038350"/>
            <a:ext cx="36195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 txBox="1"/>
          <p:nvPr/>
        </p:nvSpPr>
        <p:spPr>
          <a:xfrm>
            <a:off x="5412582" y="2020996"/>
            <a:ext cx="57507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 dirty="0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Об'єкт: Квітковий горщик</a:t>
            </a:r>
            <a:endParaRPr lang="uk-UA" sz="1600" dirty="0"/>
          </a:p>
        </p:txBody>
      </p:sp>
      <p:sp>
        <p:nvSpPr>
          <p:cNvPr id="204" name="Google Shape;204;p22"/>
          <p:cNvSpPr txBox="1"/>
          <p:nvPr/>
        </p:nvSpPr>
        <p:spPr>
          <a:xfrm>
            <a:off x="6000750" y="2897087"/>
            <a:ext cx="54768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У вас є рівно </a:t>
            </a:r>
            <a:r>
              <a:rPr lang="uk-UA" sz="2000" b="1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3 хвилини</a:t>
            </a:r>
            <a:r>
              <a:rPr lang="uk-UA" sz="20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.</a:t>
            </a:r>
            <a:endParaRPr lang="uk-UA" sz="1800"/>
          </a:p>
        </p:txBody>
      </p:sp>
      <p:sp>
        <p:nvSpPr>
          <p:cNvPr id="205" name="Google Shape;205;p22"/>
          <p:cNvSpPr txBox="1"/>
          <p:nvPr/>
        </p:nvSpPr>
        <p:spPr>
          <a:xfrm>
            <a:off x="5745956" y="3777762"/>
            <a:ext cx="547687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Запишіть 10 способів використання цього предмета, але </a:t>
            </a:r>
            <a:r>
              <a:rPr lang="uk-UA" sz="200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НЕ</a:t>
            </a:r>
            <a:r>
              <a:rPr lang="uk-UA" sz="20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за прямим призначенням.</a:t>
            </a:r>
            <a:endParaRPr lang="uk-UA" sz="1800" dirty="0"/>
          </a:p>
        </p:txBody>
      </p:sp>
      <p:sp>
        <p:nvSpPr>
          <p:cNvPr id="206" name="Google Shape;206;p22"/>
          <p:cNvSpPr txBox="1"/>
          <p:nvPr/>
        </p:nvSpPr>
        <p:spPr>
          <a:xfrm>
            <a:off x="4938713" y="5791173"/>
            <a:ext cx="620553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1" u="none" strike="noStrike" cap="none">
                <a:solidFill>
                  <a:srgbClr val="581C87"/>
                </a:solidFill>
                <a:latin typeface="Afacad Flux"/>
                <a:ea typeface="Afacad Flux"/>
                <a:cs typeface="Afacad Flux"/>
                <a:sym typeface="Afacad Flux"/>
              </a:rPr>
              <a:t>Приклади: Каска для гри? Барабан? Форма для піску?</a:t>
            </a:r>
            <a:endParaRPr lang="uk-UA" sz="1800"/>
          </a:p>
        </p:txBody>
      </p:sp>
      <p:pic>
        <p:nvPicPr>
          <p:cNvPr id="207" name="Google Shape;207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7750" y="1781175"/>
            <a:ext cx="3805237" cy="38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2"/>
          <p:cNvSpPr txBox="1"/>
          <p:nvPr/>
        </p:nvSpPr>
        <p:spPr>
          <a:xfrm>
            <a:off x="381000" y="381000"/>
            <a:ext cx="118110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900" b="1" i="0" u="none" strike="noStrike" cap="non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Вправа 3. 10 способів використання</a:t>
            </a:r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6500" y="2197447"/>
            <a:ext cx="7620000" cy="267265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3"/>
          <p:cNvSpPr txBox="1"/>
          <p:nvPr/>
        </p:nvSpPr>
        <p:spPr>
          <a:xfrm>
            <a:off x="2595562" y="2568922"/>
            <a:ext cx="70008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Рефлексія</a:t>
            </a:r>
            <a:endParaRPr lang="uk-UA" sz="1800" dirty="0"/>
          </a:p>
        </p:txBody>
      </p:sp>
      <p:sp>
        <p:nvSpPr>
          <p:cNvPr id="216" name="Google Shape;216;p23"/>
          <p:cNvSpPr txBox="1"/>
          <p:nvPr/>
        </p:nvSpPr>
        <p:spPr>
          <a:xfrm>
            <a:off x="2762250" y="3130897"/>
            <a:ext cx="666750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 dirty="0">
                <a:solidFill>
                  <a:srgbClr val="1E293B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rPr>
              <a:t>"Підприємець – це людина, яка бачить у проблемі шанс, а не загрозу."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2646015"/>
            <a:ext cx="5476875" cy="240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646015"/>
            <a:ext cx="5476875" cy="240402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4"/>
          <p:cNvSpPr txBox="1"/>
          <p:nvPr/>
        </p:nvSpPr>
        <p:spPr>
          <a:xfrm>
            <a:off x="809625" y="3046065"/>
            <a:ext cx="491061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Варіант А</a:t>
            </a:r>
            <a:endParaRPr lang="uk-UA"/>
          </a:p>
        </p:txBody>
      </p:sp>
      <p:sp>
        <p:nvSpPr>
          <p:cNvPr id="225" name="Google Shape;225;p24"/>
          <p:cNvSpPr txBox="1"/>
          <p:nvPr/>
        </p:nvSpPr>
        <p:spPr>
          <a:xfrm>
            <a:off x="704849" y="3429000"/>
            <a:ext cx="4829175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Придумати власну невелику побутову проблему й знайти 3–5 рішень у форматі гри.</a:t>
            </a:r>
            <a:endParaRPr lang="uk-UA" sz="1800"/>
          </a:p>
        </p:txBody>
      </p:sp>
      <p:sp>
        <p:nvSpPr>
          <p:cNvPr id="226" name="Google Shape;226;p24"/>
          <p:cNvSpPr txBox="1"/>
          <p:nvPr/>
        </p:nvSpPr>
        <p:spPr>
          <a:xfrm>
            <a:off x="6734175" y="3046065"/>
            <a:ext cx="491061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Варіант Б</a:t>
            </a:r>
            <a:endParaRPr lang="uk-UA"/>
          </a:p>
        </p:txBody>
      </p:sp>
      <p:sp>
        <p:nvSpPr>
          <p:cNvPr id="227" name="Google Shape;227;p24"/>
          <p:cNvSpPr txBox="1"/>
          <p:nvPr/>
        </p:nvSpPr>
        <p:spPr>
          <a:xfrm>
            <a:off x="6567487" y="3488771"/>
            <a:ext cx="501015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Вигадати ідею «гри» для шкільного підприємницького проєкту. Як перетворити навчання чи роботу на квест?</a:t>
            </a:r>
            <a:endParaRPr lang="uk-UA" sz="1800"/>
          </a:p>
        </p:txBody>
      </p:sp>
      <p:sp>
        <p:nvSpPr>
          <p:cNvPr id="228" name="Google Shape;228;p24"/>
          <p:cNvSpPr txBox="1"/>
          <p:nvPr/>
        </p:nvSpPr>
        <p:spPr>
          <a:xfrm>
            <a:off x="2571750" y="1070670"/>
            <a:ext cx="843915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900" b="1" i="0" u="none" strike="noStrike" cap="none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Домашнє завдання</a:t>
            </a:r>
            <a:endParaRPr lang="uk-UA" dirty="0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8760ABAC-E74B-433D-8ED0-EFE96A319B81}"/>
              </a:ext>
            </a:extLst>
          </p:cNvPr>
          <p:cNvSpPr/>
          <p:nvPr/>
        </p:nvSpPr>
        <p:spPr>
          <a:xfrm>
            <a:off x="270641" y="279980"/>
            <a:ext cx="973583" cy="1317201"/>
          </a:xfrm>
          <a:custGeom>
            <a:avLst/>
            <a:gdLst/>
            <a:ahLst/>
            <a:cxnLst/>
            <a:rect l="l" t="t" r="r" b="b"/>
            <a:pathLst>
              <a:path w="1460375" h="1975802">
                <a:moveTo>
                  <a:pt x="0" y="0"/>
                </a:moveTo>
                <a:lnTo>
                  <a:pt x="1460375" y="0"/>
                </a:lnTo>
                <a:lnTo>
                  <a:pt x="1460375" y="1975802"/>
                </a:lnTo>
                <a:lnTo>
                  <a:pt x="0" y="19758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AAA9A8-333F-4943-A1E7-FC4BAB7029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73" y="5624189"/>
            <a:ext cx="1274764" cy="5684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79157" y="2852350"/>
            <a:ext cx="3827851" cy="3892380"/>
          </a:xfrm>
          <a:prstGeom prst="rect">
            <a:avLst/>
          </a:prstGeom>
          <a:solidFill>
            <a:srgbClr val="D22233"/>
          </a:solidFill>
        </p:spPr>
      </p:sp>
      <p:sp>
        <p:nvSpPr>
          <p:cNvPr id="3" name="Freeform 3"/>
          <p:cNvSpPr/>
          <p:nvPr/>
        </p:nvSpPr>
        <p:spPr>
          <a:xfrm>
            <a:off x="270641" y="279980"/>
            <a:ext cx="973583" cy="1317201"/>
          </a:xfrm>
          <a:custGeom>
            <a:avLst/>
            <a:gdLst/>
            <a:ahLst/>
            <a:cxnLst/>
            <a:rect l="l" t="t" r="r" b="b"/>
            <a:pathLst>
              <a:path w="1460375" h="1975802">
                <a:moveTo>
                  <a:pt x="0" y="0"/>
                </a:moveTo>
                <a:lnTo>
                  <a:pt x="1460375" y="0"/>
                </a:lnTo>
                <a:lnTo>
                  <a:pt x="1460375" y="1975802"/>
                </a:lnTo>
                <a:lnTo>
                  <a:pt x="0" y="197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838693" y="3313490"/>
            <a:ext cx="2311146" cy="2743200"/>
          </a:xfrm>
          <a:custGeom>
            <a:avLst/>
            <a:gdLst/>
            <a:ahLst/>
            <a:cxnLst/>
            <a:rect l="l" t="t" r="r" b="b"/>
            <a:pathLst>
              <a:path w="3466719" h="4114800">
                <a:moveTo>
                  <a:pt x="0" y="0"/>
                </a:moveTo>
                <a:lnTo>
                  <a:pt x="3466719" y="0"/>
                </a:lnTo>
                <a:lnTo>
                  <a:pt x="34667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61348" y="938911"/>
            <a:ext cx="924248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38"/>
              </a:lnSpc>
            </a:pPr>
            <a:r>
              <a:rPr lang="uk-UA" sz="6100" b="1" spc="466" dirty="0">
                <a:solidFill>
                  <a:srgbClr val="FF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Дякуємо за увагу!</a:t>
            </a:r>
            <a:endParaRPr lang="en-US" sz="6100" b="1" spc="466">
              <a:solidFill>
                <a:srgbClr val="FF0000"/>
              </a:solidFill>
              <a:latin typeface="Fira Sans Bold"/>
              <a:ea typeface="Fira Sans Bold"/>
              <a:cs typeface="Fira Sans Bold"/>
            </a:endParaRPr>
          </a:p>
        </p:txBody>
      </p:sp>
      <p:sp>
        <p:nvSpPr>
          <p:cNvPr id="6" name="TextBox 6"/>
          <p:cNvSpPr txBox="1"/>
          <p:nvPr/>
        </p:nvSpPr>
        <p:spPr>
          <a:xfrm rot="-5400000">
            <a:off x="-1675555" y="2955410"/>
            <a:ext cx="6858000" cy="94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5"/>
              </a:lnSpc>
            </a:pPr>
            <a:r>
              <a:rPr lang="en-US" sz="5760" b="1">
                <a:solidFill>
                  <a:srgbClr val="020301"/>
                </a:solidFill>
                <a:latin typeface="PT Serif Bold"/>
                <a:ea typeface="PT Serif Bold"/>
                <a:cs typeface="PT Serif Bold"/>
                <a:sym typeface="PT Serif Bold"/>
              </a:rPr>
              <a:t>)))))))))))))))))))))))))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4D6CC1-CA5F-FB1A-6D09-52DBB6917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7" y="5846617"/>
            <a:ext cx="1274764" cy="5684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2013644"/>
            <a:ext cx="3619500" cy="3668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6250" y="2013644"/>
            <a:ext cx="3619500" cy="3668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1500" y="2013644"/>
            <a:ext cx="3619500" cy="3668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62125" y="2318444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1740693" y="3366194"/>
            <a:ext cx="90011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 dirty="0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Мета</a:t>
            </a:r>
            <a:endParaRPr lang="uk-UA"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685800" y="3994844"/>
            <a:ext cx="3009900" cy="106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Сформувати уявлення про уяву як інструмент підприємця для генерації нових ідей.</a:t>
            </a:r>
            <a:endParaRPr lang="uk-UA" dirty="0"/>
          </a:p>
        </p:txBody>
      </p:sp>
      <p:pic>
        <p:nvPicPr>
          <p:cNvPr id="99" name="Google Shape;99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67375" y="2318444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5360908" y="3366194"/>
            <a:ext cx="147018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 dirty="0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Завдання</a:t>
            </a:r>
            <a:endParaRPr lang="uk-UA" dirty="0"/>
          </a:p>
        </p:txBody>
      </p:sp>
      <p:sp>
        <p:nvSpPr>
          <p:cNvPr id="101" name="Google Shape;101;p14"/>
          <p:cNvSpPr txBox="1"/>
          <p:nvPr/>
        </p:nvSpPr>
        <p:spPr>
          <a:xfrm>
            <a:off x="4591050" y="3994844"/>
            <a:ext cx="3009900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Пояснити поняття "креативність" та продемонструвати техніку "проблема як гра".</a:t>
            </a:r>
            <a:endParaRPr lang="uk-UA" dirty="0"/>
          </a:p>
        </p:txBody>
      </p:sp>
      <p:pic>
        <p:nvPicPr>
          <p:cNvPr id="102" name="Google Shape;102;p1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72625" y="2318444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9266158" y="3366194"/>
            <a:ext cx="147018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 dirty="0">
                <a:solidFill>
                  <a:srgbClr val="1E293B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Розвиток</a:t>
            </a:r>
            <a:endParaRPr lang="uk-UA" dirty="0"/>
          </a:p>
        </p:txBody>
      </p:sp>
      <p:sp>
        <p:nvSpPr>
          <p:cNvPr id="104" name="Google Shape;104;p14"/>
          <p:cNvSpPr txBox="1"/>
          <p:nvPr/>
        </p:nvSpPr>
        <p:spPr>
          <a:xfrm>
            <a:off x="8496300" y="3994844"/>
            <a:ext cx="3009900" cy="106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Розвивати вміння працювати в команді та бачити проблему під різними кутами.</a:t>
            </a:r>
            <a:endParaRPr lang="uk-UA" dirty="0"/>
          </a:p>
        </p:txBody>
      </p:sp>
      <p:pic>
        <p:nvPicPr>
          <p:cNvPr id="105" name="Google Shape;105;p14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52625" y="2508944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795962" y="2508944"/>
            <a:ext cx="6000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01212" y="2508944"/>
            <a:ext cx="6000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2466975" y="538048"/>
            <a:ext cx="8724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900" b="1" i="0" u="none" strike="noStrike" cap="none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Мета та </a:t>
            </a:r>
            <a:r>
              <a:rPr lang="uk-UA" sz="3900" b="1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з</a:t>
            </a:r>
            <a:r>
              <a:rPr lang="uk-UA" sz="3900" b="1" i="0" u="none" strike="noStrike" cap="none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авдання </a:t>
            </a:r>
            <a:r>
              <a:rPr lang="uk-UA" sz="3900" b="1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у</a:t>
            </a:r>
            <a:r>
              <a:rPr lang="uk-UA" sz="3900" b="1" i="0" u="none" strike="noStrike" cap="none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року</a:t>
            </a:r>
            <a:endParaRPr lang="uk-UA" dirty="0"/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4311B3DC-348A-48A4-A559-5DFF6BE5DBC9}"/>
              </a:ext>
            </a:extLst>
          </p:cNvPr>
          <p:cNvSpPr/>
          <p:nvPr/>
        </p:nvSpPr>
        <p:spPr>
          <a:xfrm>
            <a:off x="259904" y="179597"/>
            <a:ext cx="973583" cy="1317201"/>
          </a:xfrm>
          <a:custGeom>
            <a:avLst/>
            <a:gdLst/>
            <a:ahLst/>
            <a:cxnLst/>
            <a:rect l="l" t="t" r="r" b="b"/>
            <a:pathLst>
              <a:path w="1460375" h="1975802">
                <a:moveTo>
                  <a:pt x="0" y="0"/>
                </a:moveTo>
                <a:lnTo>
                  <a:pt x="1460375" y="0"/>
                </a:lnTo>
                <a:lnTo>
                  <a:pt x="1460375" y="1975802"/>
                </a:lnTo>
                <a:lnTo>
                  <a:pt x="0" y="19758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2FFFFB3-C4E8-496A-9989-FAA1332D6E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332" y="438411"/>
            <a:ext cx="1274764" cy="5684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910804"/>
            <a:ext cx="5476875" cy="3874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1910804"/>
            <a:ext cx="5476875" cy="387459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781050" y="2310854"/>
            <a:ext cx="4910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 dirty="0">
                <a:solidFill>
                  <a:srgbClr val="581C87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Уява та </a:t>
            </a:r>
            <a:r>
              <a:rPr lang="uk-UA" sz="2100" dirty="0">
                <a:solidFill>
                  <a:srgbClr val="581C87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к</a:t>
            </a:r>
            <a:r>
              <a:rPr lang="uk-UA" sz="2100" b="0" i="0" u="none" strike="noStrike" cap="none" dirty="0">
                <a:solidFill>
                  <a:srgbClr val="581C87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реативність</a:t>
            </a:r>
            <a:endParaRPr lang="uk-UA" dirty="0"/>
          </a:p>
        </p:txBody>
      </p:sp>
      <p:sp>
        <p:nvSpPr>
          <p:cNvPr id="117" name="Google Shape;117;p15"/>
          <p:cNvSpPr txBox="1"/>
          <p:nvPr/>
        </p:nvSpPr>
        <p:spPr>
          <a:xfrm>
            <a:off x="781050" y="2825204"/>
            <a:ext cx="4676775" cy="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Уява:</a:t>
            </a:r>
            <a:r>
              <a:rPr lang="uk-UA" sz="16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"М’яз мислення", здатність створювати образи та моделі у своїй голові.</a:t>
            </a:r>
            <a:endParaRPr lang="uk-UA" dirty="0"/>
          </a:p>
        </p:txBody>
      </p:sp>
      <p:sp>
        <p:nvSpPr>
          <p:cNvPr id="118" name="Google Shape;118;p15"/>
          <p:cNvSpPr txBox="1"/>
          <p:nvPr/>
        </p:nvSpPr>
        <p:spPr>
          <a:xfrm>
            <a:off x="781050" y="4002434"/>
            <a:ext cx="4676775" cy="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Креативність:</a:t>
            </a:r>
            <a:r>
              <a:rPr lang="uk-UA" sz="16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Процес створення чогось нового, що має цінність для інших.</a:t>
            </a:r>
            <a:endParaRPr lang="uk-UA" dirty="0"/>
          </a:p>
        </p:txBody>
      </p:sp>
      <p:sp>
        <p:nvSpPr>
          <p:cNvPr id="119" name="Google Shape;119;p15"/>
          <p:cNvSpPr txBox="1"/>
          <p:nvPr/>
        </p:nvSpPr>
        <p:spPr>
          <a:xfrm>
            <a:off x="6734175" y="2310854"/>
            <a:ext cx="4910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 dirty="0">
                <a:solidFill>
                  <a:srgbClr val="9A341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Нестандартний </a:t>
            </a:r>
            <a:r>
              <a:rPr lang="uk-UA" sz="2100" dirty="0">
                <a:solidFill>
                  <a:srgbClr val="9A341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п</a:t>
            </a:r>
            <a:r>
              <a:rPr lang="uk-UA" sz="2100" b="0" i="0" u="none" strike="noStrike" cap="none" dirty="0">
                <a:solidFill>
                  <a:srgbClr val="9A341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ідхід</a:t>
            </a:r>
            <a:endParaRPr lang="uk-UA" dirty="0"/>
          </a:p>
        </p:txBody>
      </p:sp>
      <p:sp>
        <p:nvSpPr>
          <p:cNvPr id="120" name="Google Shape;120;p15"/>
          <p:cNvSpPr txBox="1"/>
          <p:nvPr/>
        </p:nvSpPr>
        <p:spPr>
          <a:xfrm>
            <a:off x="6734175" y="2825204"/>
            <a:ext cx="4676775" cy="106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Нестандартне мислення:</a:t>
            </a:r>
            <a:r>
              <a:rPr lang="uk-UA" sz="16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Пошук альтернативних, неочевидних шляхів вирішення проблем.</a:t>
            </a:r>
            <a:endParaRPr lang="uk-UA" dirty="0"/>
          </a:p>
        </p:txBody>
      </p:sp>
      <p:sp>
        <p:nvSpPr>
          <p:cNvPr id="121" name="Google Shape;121;p15"/>
          <p:cNvSpPr txBox="1"/>
          <p:nvPr/>
        </p:nvSpPr>
        <p:spPr>
          <a:xfrm>
            <a:off x="6734175" y="4295775"/>
            <a:ext cx="4676775" cy="106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Проблема як гра:</a:t>
            </a:r>
            <a:r>
              <a:rPr lang="uk-UA" sz="16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Техніка, яка знімає страх помилки та відкриває простір для експериментів.</a:t>
            </a:r>
            <a:endParaRPr lang="uk-UA" dirty="0"/>
          </a:p>
        </p:txBody>
      </p:sp>
      <p:sp>
        <p:nvSpPr>
          <p:cNvPr id="122" name="Google Shape;122;p15"/>
          <p:cNvSpPr txBox="1"/>
          <p:nvPr/>
        </p:nvSpPr>
        <p:spPr>
          <a:xfrm>
            <a:off x="381000" y="381000"/>
            <a:ext cx="118110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900" b="1" i="0" u="none" strike="noStrike" cap="none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Ключові поняття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43100"/>
            <a:ext cx="54768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381000" y="2346275"/>
            <a:ext cx="5476875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Хто з вас любить грати у відеоігри?</a:t>
            </a:r>
            <a:endParaRPr lang="uk-UA" dirty="0"/>
          </a:p>
        </p:txBody>
      </p:sp>
      <p:sp>
        <p:nvSpPr>
          <p:cNvPr id="130" name="Google Shape;130;p16"/>
          <p:cNvSpPr txBox="1"/>
          <p:nvPr/>
        </p:nvSpPr>
        <p:spPr>
          <a:xfrm>
            <a:off x="381000" y="4820394"/>
            <a:ext cx="639127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 dirty="0">
                <a:solidFill>
                  <a:srgbClr val="581C87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rPr>
              <a:t>А уявіть: якщо проблеми в бізнесі розглядати як рівні у грі – наскільки легше було б їх вирішувати?</a:t>
            </a:r>
            <a:endParaRPr lang="uk-UA" sz="1800" dirty="0"/>
          </a:p>
        </p:txBody>
      </p:sp>
      <p:pic>
        <p:nvPicPr>
          <p:cNvPr id="131" name="Google Shape;131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0375" y="681150"/>
            <a:ext cx="54768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857250" y="2910036"/>
            <a:ext cx="5000625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У іграх ми любимо змагання та досягнення мети.</a:t>
            </a:r>
            <a:endParaRPr lang="uk-UA" dirty="0"/>
          </a:p>
        </p:txBody>
      </p:sp>
      <p:sp>
        <p:nvSpPr>
          <p:cNvPr id="133" name="Google Shape;133;p16"/>
          <p:cNvSpPr txBox="1"/>
          <p:nvPr/>
        </p:nvSpPr>
        <p:spPr>
          <a:xfrm>
            <a:off x="857250" y="3841402"/>
            <a:ext cx="5000625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Можливість почати заново, якщо помилився.</a:t>
            </a:r>
            <a:endParaRPr lang="uk-UA" dirty="0"/>
          </a:p>
        </p:txBody>
      </p:sp>
      <p:pic>
        <p:nvPicPr>
          <p:cNvPr id="134" name="Google Shape;134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2943373"/>
            <a:ext cx="323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0" y="3874740"/>
            <a:ext cx="28575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381000" y="381000"/>
            <a:ext cx="11811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900" b="1" i="0" u="none" strike="noStrike" cap="none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Життя як </a:t>
            </a:r>
            <a:r>
              <a:rPr lang="uk-UA" sz="3900" b="1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г</a:t>
            </a:r>
            <a:r>
              <a:rPr lang="uk-UA" sz="3900" b="1" i="0" u="none" strike="noStrike" cap="none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ра?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2600325"/>
            <a:ext cx="36195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250" y="2600325"/>
            <a:ext cx="36195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500" y="2600325"/>
            <a:ext cx="36195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381000" y="2021234"/>
            <a:ext cx="11430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Все, що ми бачимо навколо, почалося з уяви однієї людини.</a:t>
            </a:r>
            <a:endParaRPr lang="uk-UA" sz="1800" dirty="0"/>
          </a:p>
        </p:txBody>
      </p:sp>
      <p:sp>
        <p:nvSpPr>
          <p:cNvPr id="146" name="Google Shape;146;p17"/>
          <p:cNvSpPr txBox="1"/>
          <p:nvPr/>
        </p:nvSpPr>
        <p:spPr>
          <a:xfrm>
            <a:off x="381000" y="5381625"/>
            <a:ext cx="36195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rgbClr val="334155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rPr>
              <a:t>iPhone: Новий спосіб комунікації</a:t>
            </a:r>
            <a:endParaRPr lang="uk-UA" sz="1600" dirty="0"/>
          </a:p>
        </p:txBody>
      </p:sp>
      <p:sp>
        <p:nvSpPr>
          <p:cNvPr id="147" name="Google Shape;147;p17"/>
          <p:cNvSpPr txBox="1"/>
          <p:nvPr/>
        </p:nvSpPr>
        <p:spPr>
          <a:xfrm>
            <a:off x="4286250" y="5381625"/>
            <a:ext cx="36195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 err="1">
                <a:solidFill>
                  <a:srgbClr val="334155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rPr>
              <a:t>Tesla</a:t>
            </a:r>
            <a:r>
              <a:rPr lang="uk-UA" sz="1800" b="0" i="0" u="none" strike="noStrike" cap="none" dirty="0">
                <a:solidFill>
                  <a:srgbClr val="334155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rPr>
              <a:t>: Майбутнє транспорту</a:t>
            </a:r>
            <a:endParaRPr lang="uk-UA" sz="1600" dirty="0"/>
          </a:p>
        </p:txBody>
      </p:sp>
      <p:sp>
        <p:nvSpPr>
          <p:cNvPr id="148" name="Google Shape;148;p17"/>
          <p:cNvSpPr txBox="1"/>
          <p:nvPr/>
        </p:nvSpPr>
        <p:spPr>
          <a:xfrm>
            <a:off x="8191500" y="5381625"/>
            <a:ext cx="36195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rgbClr val="334155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rPr>
              <a:t>Netflix: Революція розваг</a:t>
            </a:r>
            <a:endParaRPr lang="uk-UA" sz="1600" dirty="0"/>
          </a:p>
        </p:txBody>
      </p:sp>
      <p:pic>
        <p:nvPicPr>
          <p:cNvPr id="149" name="Google Shape;149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2600325"/>
            <a:ext cx="36195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6250" y="2600325"/>
            <a:ext cx="36195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91500" y="2600325"/>
            <a:ext cx="36195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 txBox="1"/>
          <p:nvPr/>
        </p:nvSpPr>
        <p:spPr>
          <a:xfrm>
            <a:off x="381000" y="381000"/>
            <a:ext cx="11811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900" b="1" i="0" u="none" strike="noStrike" cap="non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Уява – це </a:t>
            </a:r>
            <a:r>
              <a:rPr lang="uk-UA" sz="3900" b="1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ф</a:t>
            </a:r>
            <a:r>
              <a:rPr lang="uk-UA" sz="3900" b="1" i="0" u="none" strike="noStrike" cap="non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абрика </a:t>
            </a:r>
            <a:r>
              <a:rPr lang="uk-UA" sz="3900" b="1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і</a:t>
            </a:r>
            <a:r>
              <a:rPr lang="uk-UA" sz="3900" b="1" i="0" u="none" strike="noStrike" cap="non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дей</a:t>
            </a:r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1666875" y="1443085"/>
            <a:ext cx="8572500" cy="216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0" i="0" u="none" strike="noStrike" cap="non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"Не шукай, як зробити кращу свічку, а думай, як створити нове світло."</a:t>
            </a:r>
            <a:endParaRPr lang="uk-UA"/>
          </a:p>
        </p:txBody>
      </p:sp>
      <p:sp>
        <p:nvSpPr>
          <p:cNvPr id="159" name="Google Shape;159;p18"/>
          <p:cNvSpPr txBox="1"/>
          <p:nvPr/>
        </p:nvSpPr>
        <p:spPr>
          <a:xfrm>
            <a:off x="1581150" y="3801219"/>
            <a:ext cx="8572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rgbClr val="6474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Принцип </a:t>
            </a:r>
            <a:r>
              <a:rPr lang="uk-UA" sz="1800" dirty="0">
                <a:solidFill>
                  <a:srgbClr val="6474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lang="uk-UA" sz="1800" b="0" i="0" u="none" strike="noStrike" cap="none" dirty="0">
                <a:solidFill>
                  <a:srgbClr val="6474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нновацій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857250" y="2624286"/>
            <a:ext cx="809625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1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Без страху:</a:t>
            </a:r>
            <a:r>
              <a:rPr lang="uk-UA" sz="195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У грі не страшно помилятися. "Game Over" – це просто шанс спробувати ще раз.</a:t>
            </a:r>
            <a:endParaRPr lang="uk-UA"/>
          </a:p>
        </p:txBody>
      </p:sp>
      <p:sp>
        <p:nvSpPr>
          <p:cNvPr id="166" name="Google Shape;166;p19"/>
          <p:cNvSpPr txBox="1"/>
          <p:nvPr/>
        </p:nvSpPr>
        <p:spPr>
          <a:xfrm>
            <a:off x="857250" y="3555652"/>
            <a:ext cx="809625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1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Експерименти:</a:t>
            </a:r>
            <a:r>
              <a:rPr lang="uk-UA" sz="195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Відкривається простір для сміливих спроб і нестандартних рішень.</a:t>
            </a:r>
            <a:endParaRPr lang="uk-UA"/>
          </a:p>
        </p:txBody>
      </p:sp>
      <p:sp>
        <p:nvSpPr>
          <p:cNvPr id="167" name="Google Shape;167;p19"/>
          <p:cNvSpPr txBox="1"/>
          <p:nvPr/>
        </p:nvSpPr>
        <p:spPr>
          <a:xfrm>
            <a:off x="857250" y="4487019"/>
            <a:ext cx="8096250" cy="4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1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Інтерес:</a:t>
            </a:r>
            <a:r>
              <a:rPr lang="uk-UA" sz="195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Це весело! Рутина перетворюється на захоплюючий квест.</a:t>
            </a:r>
            <a:endParaRPr lang="uk-UA"/>
          </a:p>
        </p:txBody>
      </p:sp>
      <p:pic>
        <p:nvPicPr>
          <p:cNvPr id="168" name="Google Shape;168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4525119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2657623"/>
            <a:ext cx="2857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3588990"/>
            <a:ext cx="24765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381000" y="381000"/>
            <a:ext cx="11811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900" b="1" i="0" u="none" strike="noStrike" cap="none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Чому техніка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900" b="1" i="0" u="none" strike="noStrike" cap="none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«Проблема як гра» працює?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/>
          <p:nvPr/>
        </p:nvSpPr>
        <p:spPr>
          <a:xfrm>
            <a:off x="247650" y="843824"/>
            <a:ext cx="55245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900" b="1" i="0" u="none" strike="noStrike" cap="none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Вправа 1</a:t>
            </a:r>
            <a:r>
              <a:rPr lang="uk-UA" sz="3900" b="1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r>
              <a:rPr lang="uk-UA" sz="3900" b="1" i="0" u="none" strike="noStrike" cap="none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900" b="1" i="0" u="none" strike="noStrike" cap="none" dirty="0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Бізнес-головоломка</a:t>
            </a:r>
            <a:endParaRPr lang="uk-UA" dirty="0"/>
          </a:p>
        </p:txBody>
      </p:sp>
      <p:pic>
        <p:nvPicPr>
          <p:cNvPr id="178" name="Google Shape;178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571500" y="2444204"/>
            <a:ext cx="520065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 dirty="0">
                <a:solidFill>
                  <a:srgbClr val="9A341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Завдання "Шкільне кафе"</a:t>
            </a:r>
            <a:endParaRPr lang="uk-UA" dirty="0"/>
          </a:p>
        </p:txBody>
      </p:sp>
      <p:sp>
        <p:nvSpPr>
          <p:cNvPr id="180" name="Google Shape;180;p20"/>
          <p:cNvSpPr txBox="1"/>
          <p:nvPr/>
        </p:nvSpPr>
        <p:spPr>
          <a:xfrm>
            <a:off x="571500" y="3073518"/>
            <a:ext cx="49530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Ви власники кафе. Вранці у вас черга за перекусами, але після уроків – порожньо.</a:t>
            </a:r>
            <a:endParaRPr lang="uk-UA" sz="1600" dirty="0"/>
          </a:p>
        </p:txBody>
      </p:sp>
      <p:sp>
        <p:nvSpPr>
          <p:cNvPr id="181" name="Google Shape;181;p20"/>
          <p:cNvSpPr txBox="1"/>
          <p:nvPr/>
        </p:nvSpPr>
        <p:spPr>
          <a:xfrm>
            <a:off x="571500" y="4059584"/>
            <a:ext cx="49530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Ваша місія:</a:t>
            </a: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Як зацікавити учнів приходити після занять?</a:t>
            </a:r>
            <a:endParaRPr lang="uk-UA" sz="1600" dirty="0"/>
          </a:p>
        </p:txBody>
      </p:sp>
      <p:sp>
        <p:nvSpPr>
          <p:cNvPr id="182" name="Google Shape;182;p20"/>
          <p:cNvSpPr txBox="1"/>
          <p:nvPr/>
        </p:nvSpPr>
        <p:spPr>
          <a:xfrm>
            <a:off x="571500" y="5046315"/>
            <a:ext cx="49530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1" u="none" strike="noStrike" cap="none" dirty="0">
                <a:solidFill>
                  <a:srgbClr val="581C87"/>
                </a:solidFill>
                <a:latin typeface="Afacad Flux"/>
                <a:ea typeface="Afacad Flux"/>
                <a:cs typeface="Afacad Flux"/>
                <a:sym typeface="Afacad Flux"/>
              </a:rPr>
              <a:t>Уявіть, що це рівень у грі. Придумайте найсміливіші ідеї!</a:t>
            </a:r>
            <a:endParaRPr lang="uk-UA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/>
        </p:nvSpPr>
        <p:spPr>
          <a:xfrm>
            <a:off x="6334125" y="4905226"/>
            <a:ext cx="5476875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>
                <a:solidFill>
                  <a:srgbClr val="334155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rPr>
              <a:t>Погляньте на проблему кафе через "свій" колір!</a:t>
            </a:r>
            <a:endParaRPr lang="uk-UA" sz="2000"/>
          </a:p>
        </p:txBody>
      </p:sp>
      <p:pic>
        <p:nvPicPr>
          <p:cNvPr id="189" name="Google Shape;189;p21" descr="image.png"/>
          <p:cNvPicPr preferRelativeResize="0"/>
          <p:nvPr/>
        </p:nvPicPr>
        <p:blipFill rotWithShape="1">
          <a:blip r:embed="rId4">
            <a:alphaModFix/>
          </a:blip>
          <a:srcRect l="3826" t="14051" r="2957" b="12250"/>
          <a:stretch/>
        </p:blipFill>
        <p:spPr>
          <a:xfrm>
            <a:off x="504824" y="2095500"/>
            <a:ext cx="5353051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1"/>
          <p:cNvSpPr txBox="1"/>
          <p:nvPr/>
        </p:nvSpPr>
        <p:spPr>
          <a:xfrm>
            <a:off x="6334125" y="2478434"/>
            <a:ext cx="5476875" cy="3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1" i="0" u="none" strike="noStrike" cap="none">
                <a:solidFill>
                  <a:srgbClr val="94A3B8"/>
                </a:solidFill>
                <a:latin typeface="Afacad Flux"/>
                <a:ea typeface="Afacad Flux"/>
                <a:cs typeface="Afacad Flux"/>
                <a:sym typeface="Afacad Flux"/>
              </a:rPr>
              <a:t>⬜ Білий:</a:t>
            </a:r>
            <a:r>
              <a:rPr lang="uk-UA" sz="165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Тільки факти і цифри.</a:t>
            </a:r>
            <a:endParaRPr lang="uk-UA"/>
          </a:p>
        </p:txBody>
      </p:sp>
      <p:sp>
        <p:nvSpPr>
          <p:cNvPr id="191" name="Google Shape;191;p21"/>
          <p:cNvSpPr txBox="1"/>
          <p:nvPr/>
        </p:nvSpPr>
        <p:spPr>
          <a:xfrm>
            <a:off x="6334125" y="2867025"/>
            <a:ext cx="5476875" cy="3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1" i="0" u="none" strike="noStrike" cap="none">
                <a:solidFill>
                  <a:srgbClr val="EF4444"/>
                </a:solidFill>
                <a:latin typeface="Afacad Flux"/>
                <a:ea typeface="Afacad Flux"/>
                <a:cs typeface="Afacad Flux"/>
                <a:sym typeface="Afacad Flux"/>
              </a:rPr>
              <a:t>🟥 Червоний:</a:t>
            </a:r>
            <a:r>
              <a:rPr lang="uk-UA" sz="165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Емоції та відчуття.</a:t>
            </a:r>
            <a:endParaRPr lang="uk-UA"/>
          </a:p>
        </p:txBody>
      </p:sp>
      <p:sp>
        <p:nvSpPr>
          <p:cNvPr id="192" name="Google Shape;192;p21"/>
          <p:cNvSpPr txBox="1"/>
          <p:nvPr/>
        </p:nvSpPr>
        <p:spPr>
          <a:xfrm>
            <a:off x="6334125" y="3255615"/>
            <a:ext cx="5476875" cy="3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1" i="0" u="none" strike="noStrike" cap="none">
                <a:solidFill>
                  <a:srgbClr val="1E293B"/>
                </a:solidFill>
                <a:latin typeface="Afacad Flux"/>
                <a:ea typeface="Afacad Flux"/>
                <a:cs typeface="Afacad Flux"/>
                <a:sym typeface="Afacad Flux"/>
              </a:rPr>
              <a:t>⬛ Чорний:</a:t>
            </a:r>
            <a:r>
              <a:rPr lang="uk-UA" sz="165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Ризики та небезпеки.</a:t>
            </a:r>
            <a:endParaRPr lang="uk-UA"/>
          </a:p>
        </p:txBody>
      </p:sp>
      <p:sp>
        <p:nvSpPr>
          <p:cNvPr id="193" name="Google Shape;193;p21"/>
          <p:cNvSpPr txBox="1"/>
          <p:nvPr/>
        </p:nvSpPr>
        <p:spPr>
          <a:xfrm>
            <a:off x="6334125" y="3644205"/>
            <a:ext cx="5476875" cy="3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1" i="0" u="none" strike="noStrike" cap="none">
                <a:solidFill>
                  <a:srgbClr val="EAB308"/>
                </a:solidFill>
                <a:latin typeface="Afacad Flux"/>
                <a:ea typeface="Afacad Flux"/>
                <a:cs typeface="Afacad Flux"/>
                <a:sym typeface="Afacad Flux"/>
              </a:rPr>
              <a:t>🟨 Жовтий:</a:t>
            </a:r>
            <a:r>
              <a:rPr lang="uk-UA" sz="165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Позитив і переваги.</a:t>
            </a:r>
            <a:endParaRPr lang="uk-UA"/>
          </a:p>
        </p:txBody>
      </p:sp>
      <p:sp>
        <p:nvSpPr>
          <p:cNvPr id="194" name="Google Shape;194;p21"/>
          <p:cNvSpPr txBox="1"/>
          <p:nvPr/>
        </p:nvSpPr>
        <p:spPr>
          <a:xfrm>
            <a:off x="6334125" y="4032795"/>
            <a:ext cx="5476875" cy="3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1" i="0" u="none" strike="noStrike" cap="none">
                <a:solidFill>
                  <a:srgbClr val="22C55E"/>
                </a:solidFill>
                <a:latin typeface="Afacad Flux"/>
                <a:ea typeface="Afacad Flux"/>
                <a:cs typeface="Afacad Flux"/>
                <a:sym typeface="Afacad Flux"/>
              </a:rPr>
              <a:t>🟩 Зелений:</a:t>
            </a:r>
            <a:r>
              <a:rPr lang="uk-UA" sz="165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Креатив і нові ідеї.</a:t>
            </a:r>
            <a:endParaRPr lang="uk-UA"/>
          </a:p>
        </p:txBody>
      </p:sp>
      <p:sp>
        <p:nvSpPr>
          <p:cNvPr id="195" name="Google Shape;195;p21"/>
          <p:cNvSpPr txBox="1"/>
          <p:nvPr/>
        </p:nvSpPr>
        <p:spPr>
          <a:xfrm>
            <a:off x="6334125" y="4421385"/>
            <a:ext cx="5476875" cy="3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1" i="0" u="none" strike="noStrike" cap="none">
                <a:solidFill>
                  <a:srgbClr val="3B82F6"/>
                </a:solidFill>
                <a:latin typeface="Afacad Flux"/>
                <a:ea typeface="Afacad Flux"/>
                <a:cs typeface="Afacad Flux"/>
                <a:sym typeface="Afacad Flux"/>
              </a:rPr>
              <a:t>🟦 Синій:</a:t>
            </a:r>
            <a:r>
              <a:rPr lang="uk-UA" sz="165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Організація процесу.</a:t>
            </a:r>
            <a:endParaRPr lang="uk-UA"/>
          </a:p>
        </p:txBody>
      </p:sp>
      <p:sp>
        <p:nvSpPr>
          <p:cNvPr id="196" name="Google Shape;196;p21"/>
          <p:cNvSpPr txBox="1"/>
          <p:nvPr/>
        </p:nvSpPr>
        <p:spPr>
          <a:xfrm>
            <a:off x="381000" y="381000"/>
            <a:ext cx="118110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900" b="1" i="0" u="none" strike="noStrike" cap="non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Вправа 2. Шість капелюхів мислення</a:t>
            </a:r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336AADD86DA047936E08ED21093B26" ma:contentTypeVersion="10" ma:contentTypeDescription="Створення нового документа." ma:contentTypeScope="" ma:versionID="a2cc19c3d362eb2a898f686ee525ef3d">
  <xsd:schema xmlns:xsd="http://www.w3.org/2001/XMLSchema" xmlns:xs="http://www.w3.org/2001/XMLSchema" xmlns:p="http://schemas.microsoft.com/office/2006/metadata/properties" xmlns:ns2="a7350a7d-edba-4f73-b4d3-7121544e08d5" xmlns:ns3="80c60820-71da-441b-b133-2d766bfa34f5" targetNamespace="http://schemas.microsoft.com/office/2006/metadata/properties" ma:root="true" ma:fieldsID="ae61241339663f0a5e9ec83056db91f3" ns2:_="" ns3:_="">
    <xsd:import namespace="a7350a7d-edba-4f73-b4d3-7121544e08d5"/>
    <xsd:import namespace="80c60820-71da-441b-b133-2d766bfa34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50a7d-edba-4f73-b4d3-7121544e0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7ca6929b-0d6c-4552-8166-371507af1e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60820-71da-441b-b133-2d766bfa34f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4fc45f4-18ab-42ef-abec-68d532554bcd}" ma:internalName="TaxCatchAll" ma:showField="CatchAllData" ma:web="80c60820-71da-441b-b133-2d766bfa34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c60820-71da-441b-b133-2d766bfa34f5" xsi:nil="true"/>
    <lcf76f155ced4ddcb4097134ff3c332f xmlns="a7350a7d-edba-4f73-b4d3-7121544e08d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2DD9D-974E-4D49-B928-506CDC104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350a7d-edba-4f73-b4d3-7121544e08d5"/>
    <ds:schemaRef ds:uri="80c60820-71da-441b-b133-2d766bfa34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4BA14D-E422-4074-A0C5-6377FA4CAA54}">
  <ds:schemaRefs>
    <ds:schemaRef ds:uri="http://schemas.microsoft.com/office/2006/metadata/properties"/>
    <ds:schemaRef ds:uri="http://schemas.microsoft.com/office/infopath/2007/PartnerControls"/>
    <ds:schemaRef ds:uri="80c60820-71da-441b-b133-2d766bfa34f5"/>
    <ds:schemaRef ds:uri="a7350a7d-edba-4f73-b4d3-7121544e08d5"/>
  </ds:schemaRefs>
</ds:datastoreItem>
</file>

<file path=customXml/itemProps3.xml><?xml version="1.0" encoding="utf-8"?>
<ds:datastoreItem xmlns:ds="http://schemas.openxmlformats.org/officeDocument/2006/customXml" ds:itemID="{74A52DAE-33AB-40E5-871D-68A7CDB041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484</Words>
  <Application>Microsoft Office PowerPoint</Application>
  <PresentationFormat>Widescreen</PresentationFormat>
  <Paragraphs>61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Tetyana Khomych</cp:lastModifiedBy>
  <cp:revision>10</cp:revision>
  <dcterms:modified xsi:type="dcterms:W3CDTF">2026-01-04T18:41:42Z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0x010100DC336AADD86DA047936E08ED21093B26</vt:lpwstr>
  </property>
  <property fmtid="{D5CDD505-2E9C-101B-9397-08002B2CF9AE}" pid="3" name="MediaServiceImageTags">
    <vt:lpwstr/>
  </property>
</Properties>
</file>