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8" r:id="rId3"/>
    <p:sldId id="259" r:id="rId4"/>
    <p:sldId id="261" r:id="rId5"/>
    <p:sldId id="262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82" r:id="rId16"/>
    <p:sldId id="283" r:id="rId17"/>
    <p:sldId id="284" r:id="rId18"/>
    <p:sldId id="285" r:id="rId19"/>
    <p:sldId id="279" r:id="rId20"/>
    <p:sldId id="280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-95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19524-C177-4E97-BB66-B37173CCB985}" type="datetimeFigureOut">
              <a:rPr lang="uk-UA" smtClean="0"/>
              <a:t>18.03.2026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3859FF-F458-4E8F-9615-D3FD3F590B2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908533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3859FF-F458-4E8F-9615-D3FD3F590B21}" type="slidenum">
              <a:rPr lang="uk-UA" smtClean="0"/>
              <a:t>20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7649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3999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r>
              <a:rPr lang="uk-UA" sz="2800" b="1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«Зона комфорту – це </a:t>
            </a:r>
            <a:r>
              <a:rPr lang="uk-UA" sz="2800" b="1" dirty="0" err="1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парковка</a:t>
            </a:r>
            <a:r>
              <a:rPr lang="uk-UA" sz="2800" b="1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, а не траса життя.</a:t>
            </a:r>
            <a:endParaRPr lang="uk-UA" sz="2800" dirty="0">
              <a:solidFill>
                <a:srgbClr val="FFFF00"/>
              </a:solidFill>
              <a:ea typeface="Calibri"/>
              <a:cs typeface="Times New Roman"/>
            </a:endParaRPr>
          </a:p>
          <a:p>
            <a:pPr marL="899160" indent="449580">
              <a:spcAft>
                <a:spcPts val="0"/>
              </a:spcAft>
            </a:pPr>
            <a:r>
              <a:rPr lang="uk-UA" sz="2800" b="1" dirty="0">
                <a:solidFill>
                  <a:srgbClr val="FFFF00"/>
                </a:solidFill>
                <a:latin typeface="Times New Roman"/>
                <a:ea typeface="Calibri"/>
                <a:cs typeface="Times New Roman"/>
              </a:rPr>
              <a:t>Ріст починається там, де закінчується софа»</a:t>
            </a:r>
            <a:endParaRPr lang="uk-UA" sz="2800" dirty="0">
              <a:solidFill>
                <a:srgbClr val="FFFF00"/>
              </a:solidFill>
              <a:ea typeface="Calibri"/>
              <a:cs typeface="Times New Roman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088415" cy="18774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НАВІЩО ПАДАТИ?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600" b="1" dirty="0" err="1">
                <a:latin typeface="+mj-lt"/>
                <a:cs typeface="Times New Roman" pitchFamily="18" charset="0"/>
              </a:rPr>
              <a:t>Сприймаємо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помилки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як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досвід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lang="uk-UA" sz="3600" b="1" dirty="0" smtClean="0">
                <a:latin typeface="+mj-lt"/>
                <a:cs typeface="Times New Roman" pitchFamily="18" charset="0"/>
              </a:rPr>
              <a:t>,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600" b="1" dirty="0" smtClean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не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боїмося</a:t>
            </a:r>
            <a:r>
              <a:rPr sz="3600" b="1" dirty="0">
                <a:latin typeface="+mj-lt"/>
                <a:cs typeface="Times New Roman" pitchFamily="18" charset="0"/>
              </a:rPr>
              <a:t> </a:t>
            </a:r>
            <a:r>
              <a:rPr sz="3600" b="1" dirty="0" err="1">
                <a:latin typeface="+mj-lt"/>
                <a:cs typeface="Times New Roman" pitchFamily="18" charset="0"/>
              </a:rPr>
              <a:t>ризикувати</a:t>
            </a:r>
            <a:endParaRPr sz="3600" b="1" dirty="0">
              <a:latin typeface="+mj-lt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6247" y="4149083"/>
            <a:ext cx="2461695" cy="207006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6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7090228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291195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Зона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росту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399" y="2194560"/>
            <a:ext cx="3466398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sz="3200" b="1" i="1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Нові</a:t>
            </a:r>
            <a:r>
              <a:rPr sz="3200" b="1" i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b="1" i="1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виклики</a:t>
            </a:r>
            <a:r>
              <a:rPr lang="uk-UA" sz="3200" b="1" i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b="1" i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200" b="1" i="1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Нові</a:t>
            </a:r>
            <a:r>
              <a:rPr sz="3200" b="1" i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b="1" i="1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знання</a:t>
            </a:r>
            <a:r>
              <a:rPr lang="uk-UA" sz="3200" b="1" i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b="1" i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200" b="1" i="1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Нові</a:t>
            </a:r>
            <a:r>
              <a:rPr sz="3200" b="1" i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b="1" i="1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можливості</a:t>
            </a:r>
            <a:r>
              <a:rPr lang="uk-UA" sz="3200" b="1" i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b="1" i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2393" y="2063932"/>
            <a:ext cx="3852635" cy="215747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274128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89907"/>
            <a:ext cx="9144000" cy="7012214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370633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Резилієнтність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5744008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Стійкість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до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 smtClean="0">
                <a:solidFill>
                  <a:srgbClr val="FFFF00"/>
                </a:solidFill>
                <a:cs typeface="Times New Roman" pitchFamily="18" charset="0"/>
              </a:rPr>
              <a:t>труднощів</a:t>
            </a:r>
            <a:r>
              <a:rPr lang="uk-UA" b="1" i="1" dirty="0" smtClean="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b="1" i="1" dirty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Вміння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відновлюватися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після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 smtClean="0">
                <a:solidFill>
                  <a:srgbClr val="FFFF00"/>
                </a:solidFill>
                <a:cs typeface="Times New Roman" pitchFamily="18" charset="0"/>
              </a:rPr>
              <a:t>невдач</a:t>
            </a:r>
            <a:r>
              <a:rPr lang="uk-UA" b="1" i="1" dirty="0" smtClean="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b="1" i="1" dirty="0">
              <a:solidFill>
                <a:srgbClr val="FFFF00"/>
              </a:solidFill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Стаємо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сильнішими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>
                <a:solidFill>
                  <a:srgbClr val="FFFF00"/>
                </a:solidFill>
                <a:cs typeface="Times New Roman" pitchFamily="18" charset="0"/>
              </a:rPr>
              <a:t>через</a:t>
            </a:r>
            <a:r>
              <a:rPr b="1" i="1" dirty="0">
                <a:solidFill>
                  <a:srgbClr val="FFFF00"/>
                </a:solidFill>
                <a:cs typeface="Times New Roman" pitchFamily="18" charset="0"/>
              </a:rPr>
              <a:t> </a:t>
            </a:r>
            <a:r>
              <a:rPr b="1" i="1" dirty="0" err="1" smtClean="0">
                <a:solidFill>
                  <a:srgbClr val="FFFF00"/>
                </a:solidFill>
                <a:cs typeface="Times New Roman" pitchFamily="18" charset="0"/>
              </a:rPr>
              <a:t>досвід</a:t>
            </a:r>
            <a:r>
              <a:rPr lang="uk-UA" b="1" i="1" dirty="0" smtClean="0">
                <a:solidFill>
                  <a:srgbClr val="FFFF00"/>
                </a:solidFill>
                <a:cs typeface="Times New Roman" pitchFamily="18" charset="0"/>
              </a:rPr>
              <a:t>.</a:t>
            </a:r>
            <a:endParaRPr b="1" i="1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303" y="4243842"/>
            <a:ext cx="4706239" cy="172473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106207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3999" cy="7220857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u="sng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Етап 1. Опис та визволення (2 </a:t>
            </a:r>
            <a:r>
              <a:rPr lang="uk-UA" sz="2400" u="sng" dirty="0" err="1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хв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Завдання: Потрібно вибрати одну ситуацію зі свого життя (навчання, спорт, </a:t>
            </a:r>
            <a:endParaRPr lang="uk-UA" sz="2400" dirty="0" smtClean="0">
              <a:solidFill>
                <a:srgbClr val="002060"/>
              </a:solidFill>
              <a:latin typeface="+mj-lt"/>
              <a:ea typeface="Calibri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стосунки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, творчість), яку учень вважає "найбільшим </a:t>
            </a:r>
            <a:r>
              <a:rPr lang="uk-UA" sz="2400" dirty="0" err="1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фейлом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" тобто </a:t>
            </a:r>
            <a:endParaRPr lang="uk-UA" sz="2400" dirty="0" smtClean="0">
              <a:solidFill>
                <a:srgbClr val="002060"/>
              </a:solidFill>
              <a:latin typeface="+mj-lt"/>
              <a:ea typeface="Calibri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"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найгіршою помилкою</a:t>
            </a: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". Визначаємо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: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Що трапилося?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Здійснюємо короткий опис ситуації: 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Що я робив? 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Якою була мета?).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 pitchFamily="18" charset="0"/>
              </a:rPr>
              <a:t>Який був фактичний негативний результат</a:t>
            </a:r>
            <a:r>
              <a:rPr lang="uk-UA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?</a:t>
            </a:r>
            <a:endParaRPr lang="uk-UA" sz="16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3997" cy="685800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u="sng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Етап 2. Емоційна </a:t>
            </a:r>
            <a:r>
              <a:rPr lang="uk-UA" sz="2400" u="sng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Валідація</a:t>
            </a:r>
            <a:r>
              <a:rPr lang="uk-UA" sz="2400" u="sng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 (1 </a:t>
            </a:r>
            <a:r>
              <a:rPr lang="uk-UA" sz="2400" u="sng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хв</a:t>
            </a:r>
            <a:r>
              <a:rPr lang="uk-UA" sz="2400" u="sng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)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Завдання: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Дати Собі дозвіл на відчуття, які виникали під час чи після невдачі.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Визначити як Я себе почував/почувала?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Які емоції (сором, злість, розчарування, страх, образа) виникли одразу після </a:t>
            </a:r>
            <a:endParaRPr lang="uk-UA" sz="2400" dirty="0" smtClean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"</a:t>
            </a:r>
            <a:r>
              <a:rPr lang="uk-UA" sz="2400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фейлу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"?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Що цей </a:t>
            </a:r>
            <a:r>
              <a:rPr lang="uk-UA" sz="2400" i="1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фейл</a:t>
            </a: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 змусив Мене думати про Себе самого/саму? 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(Наприклад: «Я недостатньо розумний», «Мені не варто ризикувати»).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12215" y="0"/>
            <a:ext cx="12188952" cy="685800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u="sng" dirty="0">
                <a:solidFill>
                  <a:srgbClr val="002060"/>
                </a:solidFill>
                <a:ea typeface="Calibri"/>
                <a:cs typeface="Times New Roman"/>
              </a:rPr>
              <a:t>Етап 3. Раціональний Аналіз (3 </a:t>
            </a:r>
            <a:r>
              <a:rPr lang="uk-UA" sz="2400" u="sng" dirty="0" err="1">
                <a:solidFill>
                  <a:srgbClr val="002060"/>
                </a:solidFill>
                <a:ea typeface="Calibri"/>
                <a:cs typeface="Times New Roman"/>
              </a:rPr>
              <a:t>хв</a:t>
            </a:r>
            <a:r>
              <a:rPr lang="uk-UA" sz="2400" u="sng" dirty="0">
                <a:solidFill>
                  <a:srgbClr val="002060"/>
                </a:solidFill>
                <a:ea typeface="Calibri"/>
                <a:cs typeface="Times New Roman"/>
              </a:rPr>
              <a:t>)</a:t>
            </a:r>
            <a:endParaRPr lang="uk-UA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ea typeface="Calibri"/>
                <a:cs typeface="Times New Roman"/>
              </a:rPr>
              <a:t>Завдання: Переходимо від емоцій до аналізу причин, використовуючи концепцію </a:t>
            </a:r>
            <a:endParaRPr lang="uk-UA" sz="2400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ea typeface="Calibri"/>
                <a:cs typeface="Times New Roman"/>
              </a:rPr>
              <a:t>уроку</a:t>
            </a:r>
            <a:r>
              <a:rPr lang="uk-UA" sz="2400" dirty="0">
                <a:solidFill>
                  <a:srgbClr val="002060"/>
                </a:solidFill>
                <a:ea typeface="Calibri"/>
                <a:cs typeface="Times New Roman"/>
              </a:rPr>
              <a:t>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ea typeface="Calibri"/>
                <a:cs typeface="Times New Roman"/>
              </a:rPr>
              <a:t>Чому це сталося? (фактори)"</a:t>
            </a:r>
            <a:endParaRPr lang="uk-UA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ea typeface="Calibri"/>
                <a:cs typeface="Times New Roman"/>
              </a:rPr>
              <a:t>Що було об'єктивною причиною помилки? (недостатньо знань, поспіх, </a:t>
            </a:r>
            <a:endParaRPr lang="uk-UA" sz="2400" i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 smtClean="0">
                <a:solidFill>
                  <a:srgbClr val="002060"/>
                </a:solidFill>
                <a:ea typeface="Calibri"/>
                <a:cs typeface="Times New Roman"/>
              </a:rPr>
              <a:t>відсутність </a:t>
            </a:r>
            <a:r>
              <a:rPr lang="uk-UA" sz="2400" i="1" dirty="0">
                <a:solidFill>
                  <a:srgbClr val="002060"/>
                </a:solidFill>
                <a:ea typeface="Calibri"/>
                <a:cs typeface="Times New Roman"/>
              </a:rPr>
              <a:t>підготовки, невірний розрахунок ризику).</a:t>
            </a:r>
            <a:endParaRPr lang="uk-UA" sz="2400" dirty="0">
              <a:solidFill>
                <a:srgbClr val="002060"/>
              </a:solidFill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ea typeface="Calibri"/>
                <a:cs typeface="Times New Roman"/>
              </a:rPr>
              <a:t>Питання з уроку: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ea typeface="Calibri"/>
                <a:cs typeface="Times New Roman"/>
              </a:rPr>
              <a:t>Чи це був невдалий зважений ризик, чи небезпечний/незважений ризик? </a:t>
            </a:r>
            <a:endParaRPr lang="uk-UA" sz="2400" i="1" dirty="0" smtClean="0">
              <a:solidFill>
                <a:srgbClr val="002060"/>
              </a:solidFill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 smtClean="0">
                <a:solidFill>
                  <a:srgbClr val="002060"/>
                </a:solidFill>
                <a:ea typeface="Calibri"/>
                <a:cs typeface="Times New Roman"/>
              </a:rPr>
              <a:t>(</a:t>
            </a:r>
            <a:r>
              <a:rPr lang="uk-UA" sz="2400" i="1" dirty="0">
                <a:solidFill>
                  <a:srgbClr val="002060"/>
                </a:solidFill>
                <a:ea typeface="Calibri"/>
                <a:cs typeface="Times New Roman"/>
              </a:rPr>
              <a:t>Тобто, чи був у нас План Б?)</a:t>
            </a:r>
            <a:endParaRPr lang="uk-UA" sz="2400" dirty="0">
              <a:solidFill>
                <a:srgbClr val="002060"/>
              </a:solidFill>
              <a:ea typeface="Calibri"/>
              <a:cs typeface="Times New Roman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9128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680"/>
            <a:ext cx="12188952" cy="685800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Етап 4. Трансформація: Винесений Урок (3 </a:t>
            </a:r>
            <a:r>
              <a:rPr lang="uk-UA" sz="2400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хв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)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Завдання: перетворити негативний досвід на позитивне навчання. </a:t>
            </a:r>
            <a:endParaRPr lang="uk-UA" sz="2400" dirty="0" smtClean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Це  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важлива частина, де "</a:t>
            </a:r>
            <a:r>
              <a:rPr lang="uk-UA" sz="2400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фейл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" стає "досвідом".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Що я виніс/винесла? (Золоте правило)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Яке конкретне практичне правило Я тепер знаю завдяки цій помилці?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Які мої сильні сторони допомогли мені відновитися після цієї невдачі? </a:t>
            </a:r>
            <a:endParaRPr lang="uk-UA" sz="2400" i="1" dirty="0" smtClean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(тренування </a:t>
            </a:r>
            <a:r>
              <a:rPr lang="uk-UA" sz="2400" i="1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резилієнтності</a:t>
            </a: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).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Напишіть цей урок (усвідомлений досвід) великими літерами </a:t>
            </a:r>
            <a:endParaRPr lang="uk-UA" sz="2400" dirty="0" smtClean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 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свій новий принцип.</a:t>
            </a:r>
            <a:endParaRPr lang="uk-UA" sz="20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43" y="504122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085701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7075714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Етап 5. Застосування "Безпечного Ризику" (1 </a:t>
            </a:r>
            <a:r>
              <a:rPr lang="uk-UA" sz="2400" dirty="0" err="1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хв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)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Завдання: Створити "План Б" для цієї ситуації, який би перетворив </a:t>
            </a: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ризик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 </a:t>
            </a: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на безпечний.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Якби Я ризикував/ризикувала безпечно?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Calibri"/>
              <a:buChar char="-"/>
            </a:pP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Якби Я міг повернутися назад, що саме Я зробив би інакше, </a:t>
            </a:r>
            <a:endParaRPr lang="uk-UA" sz="2400" i="1" dirty="0" smtClean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 smtClean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щоб </a:t>
            </a:r>
            <a:r>
              <a:rPr lang="uk-UA" sz="2400" i="1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мінімізувати наслідки?</a:t>
            </a:r>
            <a:endParaRPr lang="uk-UA" sz="2400" dirty="0">
              <a:solidFill>
                <a:srgbClr val="002060"/>
              </a:solidFill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>
                <a:solidFill>
                  <a:srgbClr val="002060"/>
                </a:solidFill>
                <a:latin typeface="+mj-lt"/>
                <a:ea typeface="Calibri"/>
                <a:cs typeface="Times New Roman"/>
              </a:rPr>
              <a:t>Сформулюйте свій План Б (шлях відходу) для цієї конкретної ситуації.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1644" y="5259614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214410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53143" y="1117601"/>
            <a:ext cx="7910285" cy="4351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dirty="0">
                <a:solidFill>
                  <a:srgbClr val="FF0000"/>
                </a:solidFill>
                <a:latin typeface="+mj-lt"/>
                <a:ea typeface="Calibri"/>
                <a:cs typeface="Times New Roman"/>
              </a:rPr>
              <a:t>"Успіх – це рух від невдачі до невдачі без втрати ентузіазму."</a:t>
            </a:r>
            <a:r>
              <a:rPr lang="uk-UA" sz="2400" i="1" dirty="0">
                <a:latin typeface="+mj-lt"/>
                <a:ea typeface="Calibri"/>
                <a:cs typeface="Times New Roman"/>
              </a:rPr>
              <a:t> – </a:t>
            </a:r>
            <a:r>
              <a:rPr lang="uk-UA" sz="2400" dirty="0" err="1">
                <a:latin typeface="+mj-lt"/>
                <a:ea typeface="Calibri"/>
                <a:cs typeface="Times New Roman"/>
              </a:rPr>
              <a:t>Вінстон</a:t>
            </a:r>
            <a:r>
              <a:rPr lang="uk-UA" sz="2400" dirty="0">
                <a:latin typeface="+mj-lt"/>
                <a:ea typeface="Calibri"/>
                <a:cs typeface="Times New Roman"/>
              </a:rPr>
              <a:t> Черчилль.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>
                <a:latin typeface="+mj-lt"/>
                <a:ea typeface="Calibri"/>
                <a:cs typeface="Times New Roman"/>
              </a:rPr>
              <a:t>"</a:t>
            </a:r>
            <a:r>
              <a:rPr lang="uk-UA" sz="2400" b="1" i="1" dirty="0">
                <a:solidFill>
                  <a:srgbClr val="0070C0"/>
                </a:solidFill>
                <a:latin typeface="+mj-lt"/>
                <a:ea typeface="Calibri"/>
                <a:cs typeface="Times New Roman"/>
              </a:rPr>
              <a:t>Я можу прийняти поразку, але не можу прийняти відсутність спроб" </a:t>
            </a:r>
            <a:r>
              <a:rPr lang="uk-UA" sz="2400" i="1" dirty="0">
                <a:latin typeface="+mj-lt"/>
                <a:ea typeface="Calibri"/>
                <a:cs typeface="Times New Roman"/>
              </a:rPr>
              <a:t>‑ </a:t>
            </a:r>
            <a:r>
              <a:rPr lang="uk-UA" sz="2400" dirty="0">
                <a:latin typeface="+mj-lt"/>
                <a:ea typeface="Calibri"/>
                <a:cs typeface="Times New Roman"/>
              </a:rPr>
              <a:t>Майкл </a:t>
            </a:r>
            <a:r>
              <a:rPr lang="uk-UA" sz="2400" dirty="0" err="1">
                <a:latin typeface="+mj-lt"/>
                <a:ea typeface="Calibri"/>
                <a:cs typeface="Times New Roman"/>
              </a:rPr>
              <a:t>Джордан</a:t>
            </a:r>
            <a:r>
              <a:rPr lang="uk-UA" sz="2400" i="1" dirty="0">
                <a:latin typeface="+mj-lt"/>
                <a:ea typeface="Calibri"/>
                <a:cs typeface="Times New Roman"/>
              </a:rPr>
              <a:t>.</a:t>
            </a:r>
            <a:endParaRPr lang="uk-UA" sz="2400" dirty="0">
              <a:latin typeface="+mj-lt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>
                <a:latin typeface="+mj-lt"/>
                <a:ea typeface="Calibri"/>
                <a:cs typeface="Times New Roman"/>
              </a:rPr>
              <a:t>"</a:t>
            </a:r>
            <a:r>
              <a:rPr lang="uk-UA" sz="2400" b="1" i="1" dirty="0">
                <a:solidFill>
                  <a:srgbClr val="00B050"/>
                </a:solidFill>
                <a:latin typeface="+mj-lt"/>
                <a:ea typeface="Calibri"/>
                <a:cs typeface="Times New Roman"/>
              </a:rPr>
              <a:t>Не помиляється той, хто нічого не робить. Помиляється той, хто нічого не пробує" </a:t>
            </a:r>
            <a:r>
              <a:rPr lang="uk-UA" sz="2400" i="1" dirty="0">
                <a:latin typeface="+mj-lt"/>
                <a:ea typeface="Calibri"/>
                <a:cs typeface="Times New Roman"/>
              </a:rPr>
              <a:t>‑ </a:t>
            </a:r>
            <a:r>
              <a:rPr lang="uk-UA" sz="2400" dirty="0">
                <a:latin typeface="+mj-lt"/>
                <a:ea typeface="Calibri"/>
                <a:cs typeface="Times New Roman"/>
              </a:rPr>
              <a:t>Генрі Форд.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b="1" i="1" dirty="0">
                <a:solidFill>
                  <a:srgbClr val="7030A0"/>
                </a:solidFill>
                <a:latin typeface="+mj-lt"/>
                <a:ea typeface="Calibri"/>
                <a:cs typeface="Times New Roman"/>
              </a:rPr>
              <a:t>"Ніколи не чекай, поки досягнеш досконалості, інакше будеш чекати вічно. Роби найкраще, що можеш, з того, що маєш. І будь одним із тих, хто насмілився, а не тим, хто тільки мріє."</a:t>
            </a:r>
            <a:r>
              <a:rPr lang="uk-UA" sz="2400" i="1" dirty="0">
                <a:latin typeface="+mj-lt"/>
                <a:ea typeface="Calibri"/>
                <a:cs typeface="Times New Roman"/>
              </a:rPr>
              <a:t> ‑ </a:t>
            </a:r>
            <a:r>
              <a:rPr lang="uk-UA" sz="2400" dirty="0">
                <a:latin typeface="+mj-lt"/>
                <a:ea typeface="Calibri"/>
                <a:cs typeface="Times New Roman"/>
              </a:rPr>
              <a:t>Дж. К. </a:t>
            </a:r>
            <a:r>
              <a:rPr lang="uk-UA" sz="2400" dirty="0" err="1">
                <a:latin typeface="+mj-lt"/>
                <a:ea typeface="Calibri"/>
                <a:cs typeface="Times New Roman"/>
              </a:rPr>
              <a:t>Роулінг</a:t>
            </a:r>
            <a:endParaRPr lang="uk-UA" sz="2400" dirty="0">
              <a:latin typeface="+mj-lt"/>
              <a:ea typeface="Calibri"/>
              <a:cs typeface="Times New Roman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8402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479609"/>
              </p:ext>
            </p:extLst>
          </p:nvPr>
        </p:nvGraphicFramePr>
        <p:xfrm>
          <a:off x="696686" y="1219200"/>
          <a:ext cx="7271657" cy="5250548"/>
        </p:xfrm>
        <a:graphic>
          <a:graphicData uri="http://schemas.openxmlformats.org/drawingml/2006/table">
            <a:tbl>
              <a:tblPr firstRow="1" firstCol="1" bandRow="1"/>
              <a:tblGrid>
                <a:gridCol w="2842349"/>
                <a:gridCol w="4429308"/>
              </a:tblGrid>
              <a:tr h="1668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Етап</a:t>
                      </a:r>
                      <a:endParaRPr lang="uk-UA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Опис діяльності</a:t>
                      </a:r>
                      <a:endParaRPr lang="uk-UA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1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1. Вибір кейсу "Падіння"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Обрати одну історію великої невдачі (своя, відомої особистості, історичний факт або реалістичний приклад).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72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2 Аналіз "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Фейлу</a:t>
                      </a: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"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Описати, що саме пішло не так, і який урок був винесений (використовуючи навчальний матеріал уроку).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6823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3. Формулювання 3-х Правил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Сформулювати три чіткі правила безпечного ризику на основі цього кейсу. (наприклад: 1. Завжди плануй 20% додаткового часу.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2. Проси допомоги, коли не знаєш. 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3. Визнач свій "План Б" заздалегідь).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09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4. Створення 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візуалу</a:t>
                      </a:r>
                      <a:endParaRPr lang="uk-UA" sz="1400" dirty="0">
                        <a:effectLst/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Оформити маніфест візуально (малюнок, колаж, цифровий 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постер</a:t>
                      </a: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, PowerPoint/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Canva</a:t>
                      </a: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). та використати креативні гасла з уроку.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411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>
                          <a:effectLst/>
                          <a:latin typeface="+mj-lt"/>
                          <a:ea typeface="Calibri"/>
                          <a:cs typeface="Times New Roman"/>
                        </a:rPr>
                        <a:t>5. Презентація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Підготувати коротку (до 2 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хв</a:t>
                      </a: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) усну презентацію свого маніфесту, пояснюючи зв'язок між "</a:t>
                      </a:r>
                      <a:r>
                        <a:rPr lang="uk-UA" sz="1400" dirty="0" err="1">
                          <a:effectLst/>
                          <a:latin typeface="+mj-lt"/>
                          <a:ea typeface="Calibri"/>
                          <a:cs typeface="Times New Roman"/>
                        </a:rPr>
                        <a:t>фейлом</a:t>
                      </a:r>
                      <a:r>
                        <a:rPr lang="uk-UA" sz="1400" dirty="0">
                          <a:effectLst/>
                          <a:latin typeface="+mj-lt"/>
                          <a:ea typeface="Calibri"/>
                          <a:cs typeface="Times New Roman"/>
                        </a:rPr>
                        <a:t>" та його "уроком".</a:t>
                      </a:r>
                    </a:p>
                  </a:txBody>
                  <a:tcPr marL="54690" marR="5469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195638" y="13350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8989" y="5502931"/>
            <a:ext cx="1145011" cy="1343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0641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1" y="0"/>
            <a:ext cx="9143997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24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2400" dirty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uk-UA" sz="2400" dirty="0" smtClean="0">
              <a:latin typeface="Times New Roman"/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dirty="0" err="1" smtClean="0">
                <a:latin typeface="Times New Roman"/>
                <a:ea typeface="Calibri"/>
                <a:cs typeface="Times New Roman"/>
              </a:rPr>
              <a:t>Продовжіть</a:t>
            </a:r>
            <a:r>
              <a:rPr lang="uk-UA" sz="2400" dirty="0" smtClean="0">
                <a:latin typeface="Times New Roman"/>
                <a:ea typeface="Calibri"/>
                <a:cs typeface="Times New Roman"/>
              </a:rPr>
              <a:t> речення.</a:t>
            </a:r>
            <a:endParaRPr lang="uk-UA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>
                <a:latin typeface="Times New Roman"/>
                <a:ea typeface="Calibri"/>
                <a:cs typeface="Times New Roman"/>
              </a:rPr>
              <a:t>Що Я втрачаю, коли боюся </a:t>
            </a:r>
            <a:r>
              <a:rPr lang="uk-UA" sz="2400" i="1" dirty="0" err="1">
                <a:latin typeface="Times New Roman"/>
                <a:ea typeface="Calibri"/>
                <a:cs typeface="Times New Roman"/>
              </a:rPr>
              <a:t>втратити__________</a:t>
            </a:r>
            <a:endParaRPr lang="uk-UA" sz="2400" dirty="0">
              <a:ea typeface="Calibri"/>
              <a:cs typeface="Times New Roman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uk-UA" sz="2400" i="1" dirty="0">
                <a:latin typeface="Times New Roman"/>
                <a:ea typeface="Calibri"/>
                <a:cs typeface="Times New Roman"/>
              </a:rPr>
              <a:t>Який ризик зробив Мене сильним </a:t>
            </a:r>
            <a:r>
              <a:rPr lang="uk-UA" sz="2400" i="1" dirty="0" err="1">
                <a:latin typeface="Times New Roman"/>
                <a:ea typeface="Calibri"/>
                <a:cs typeface="Times New Roman"/>
              </a:rPr>
              <a:t>сьог</a:t>
            </a:r>
            <a:r>
              <a:rPr lang="uk-UA" sz="2400" i="1" dirty="0">
                <a:latin typeface="Times New Roman"/>
                <a:ea typeface="Calibri"/>
                <a:cs typeface="Times New Roman"/>
              </a:rPr>
              <a:t>одні_____</a:t>
            </a:r>
            <a:endParaRPr lang="uk-UA" sz="2400" dirty="0">
              <a:ea typeface="Calibri"/>
              <a:cs typeface="Times New Roman"/>
            </a:endParaRPr>
          </a:p>
          <a:p>
            <a:r>
              <a:rPr lang="uk-UA" sz="2400" i="1" dirty="0">
                <a:latin typeface="Times New Roman"/>
                <a:ea typeface="Calibri"/>
              </a:rPr>
              <a:t>Перед стрибком перевіряю парашут ‑ це варіант </a:t>
            </a:r>
            <a:r>
              <a:rPr lang="uk-UA" sz="2400" i="1" dirty="0" err="1">
                <a:latin typeface="Times New Roman"/>
                <a:ea typeface="Calibri"/>
              </a:rPr>
              <a:t>плану_____</a:t>
            </a:r>
            <a:r>
              <a:rPr lang="uk-UA" sz="2400" i="1" dirty="0">
                <a:latin typeface="Times New Roman"/>
                <a:ea typeface="Calibri"/>
              </a:rPr>
              <a:t>______</a:t>
            </a:r>
            <a:r>
              <a:rPr lang="uk-UA" sz="2400" dirty="0">
                <a:latin typeface="Times New Roman"/>
                <a:ea typeface="Calibri"/>
              </a:rPr>
              <a:t> </a:t>
            </a:r>
            <a:endParaRPr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325852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Маніфест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зваженого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ризику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04457" y="1744617"/>
            <a:ext cx="6023429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dirty="0" err="1"/>
              <a:t>Обери</a:t>
            </a:r>
            <a:r>
              <a:rPr dirty="0"/>
              <a:t> </a:t>
            </a:r>
            <a:r>
              <a:rPr dirty="0" err="1"/>
              <a:t>історію</a:t>
            </a:r>
            <a:r>
              <a:rPr dirty="0"/>
              <a:t> </a:t>
            </a:r>
            <a:r>
              <a:rPr dirty="0" err="1"/>
              <a:t>невдачі</a:t>
            </a:r>
            <a:endParaRPr dirty="0"/>
          </a:p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dirty="0" err="1"/>
              <a:t>Аналізуй</a:t>
            </a:r>
            <a:r>
              <a:rPr dirty="0"/>
              <a:t> </a:t>
            </a:r>
            <a:r>
              <a:rPr dirty="0" err="1"/>
              <a:t>урок</a:t>
            </a:r>
            <a:endParaRPr dirty="0"/>
          </a:p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dirty="0" err="1"/>
              <a:t>Сформулюй</a:t>
            </a:r>
            <a:r>
              <a:rPr dirty="0"/>
              <a:t> 3 </a:t>
            </a:r>
            <a:r>
              <a:rPr dirty="0" err="1"/>
              <a:t>правила</a:t>
            </a:r>
            <a:r>
              <a:rPr dirty="0"/>
              <a:t> </a:t>
            </a:r>
            <a:r>
              <a:rPr dirty="0" err="1"/>
              <a:t>безпечного</a:t>
            </a:r>
            <a:r>
              <a:rPr dirty="0"/>
              <a:t> </a:t>
            </a:r>
            <a:r>
              <a:rPr dirty="0" err="1"/>
              <a:t>ризику</a:t>
            </a:r>
            <a:endParaRPr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457" y="1744617"/>
            <a:ext cx="1657123" cy="118098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5504" y="5167085"/>
            <a:ext cx="1378496" cy="1617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" y="0"/>
            <a:ext cx="9143998" cy="685800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69848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</a:rPr>
              <a:t>Запитання</a:t>
            </a:r>
            <a:r>
              <a:rPr sz="4400" b="1" dirty="0">
                <a:solidFill>
                  <a:srgbClr val="FFFFFF"/>
                </a:solidFill>
              </a:rPr>
              <a:t> </a:t>
            </a:r>
            <a:r>
              <a:rPr sz="4400" b="1" dirty="0" err="1">
                <a:solidFill>
                  <a:srgbClr val="FFFFFF"/>
                </a:solidFill>
              </a:rPr>
              <a:t>для</a:t>
            </a:r>
            <a:r>
              <a:rPr sz="4400" b="1" dirty="0">
                <a:solidFill>
                  <a:srgbClr val="FFFFFF"/>
                </a:solidFill>
              </a:rPr>
              <a:t> </a:t>
            </a:r>
            <a:r>
              <a:rPr sz="4400" b="1" dirty="0" err="1">
                <a:solidFill>
                  <a:srgbClr val="FFFFFF"/>
                </a:solidFill>
              </a:rPr>
              <a:t>роздумів</a:t>
            </a:r>
            <a:endParaRPr sz="44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822960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t>Чи існують успішні люди без помилок?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t>Чому помилки — це добре?</a:t>
            </a:r>
          </a:p>
          <a:p>
            <a:pPr>
              <a:defRPr sz="2600">
                <a:solidFill>
                  <a:srgbClr val="FFFFFF"/>
                </a:solidFill>
              </a:defRPr>
            </a:pPr>
            <a:r>
              <a:t>Чому люди бояться ризикувати?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900" y="574766"/>
            <a:ext cx="1943100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3998" cy="6858000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uk-UA" sz="2800" dirty="0" smtClean="0">
              <a:latin typeface="Times New Roman"/>
              <a:ea typeface="Calibri"/>
            </a:endParaRPr>
          </a:p>
          <a:p>
            <a:endParaRPr lang="uk-UA" sz="2800" dirty="0">
              <a:latin typeface="Times New Roman"/>
              <a:ea typeface="Calibri"/>
            </a:endParaRPr>
          </a:p>
          <a:p>
            <a:endParaRPr lang="uk-UA" sz="2800" dirty="0" smtClean="0">
              <a:latin typeface="Times New Roman"/>
              <a:ea typeface="Calibri"/>
            </a:endParaRPr>
          </a:p>
          <a:p>
            <a:endParaRPr lang="uk-UA" sz="2800" dirty="0">
              <a:latin typeface="Times New Roman"/>
              <a:ea typeface="Calibri"/>
            </a:endParaRPr>
          </a:p>
          <a:p>
            <a:r>
              <a:rPr lang="uk-UA" sz="2800" dirty="0" smtClean="0">
                <a:latin typeface="+mj-lt"/>
                <a:ea typeface="Calibri"/>
              </a:rPr>
              <a:t>Спробуйте </a:t>
            </a:r>
            <a:r>
              <a:rPr lang="uk-UA" sz="2800" dirty="0">
                <a:latin typeface="+mj-lt"/>
                <a:ea typeface="Calibri"/>
              </a:rPr>
              <a:t>цього тижня свідомо зробити щось, </a:t>
            </a:r>
            <a:endParaRPr lang="uk-UA" sz="2800" dirty="0" smtClean="0">
              <a:latin typeface="+mj-lt"/>
              <a:ea typeface="Calibri"/>
            </a:endParaRPr>
          </a:p>
          <a:p>
            <a:r>
              <a:rPr lang="uk-UA" sz="2800" dirty="0" err="1">
                <a:latin typeface="+mj-lt"/>
                <a:ea typeface="Calibri"/>
              </a:rPr>
              <a:t>\</a:t>
            </a:r>
            <a:r>
              <a:rPr lang="uk-UA" sz="2800" dirty="0" err="1" smtClean="0">
                <a:latin typeface="+mj-lt"/>
                <a:ea typeface="Calibri"/>
              </a:rPr>
              <a:t>що</a:t>
            </a:r>
            <a:r>
              <a:rPr lang="uk-UA" sz="2800" dirty="0" smtClean="0">
                <a:latin typeface="+mj-lt"/>
                <a:ea typeface="Calibri"/>
              </a:rPr>
              <a:t> </a:t>
            </a:r>
            <a:r>
              <a:rPr lang="uk-UA" sz="2800" dirty="0">
                <a:latin typeface="+mj-lt"/>
                <a:ea typeface="Calibri"/>
              </a:rPr>
              <a:t>Ви раніше відкладали через страх помилки. </a:t>
            </a:r>
            <a:endParaRPr lang="uk-UA" sz="2800" dirty="0" smtClean="0">
              <a:latin typeface="+mj-lt"/>
              <a:ea typeface="Calibri"/>
            </a:endParaRPr>
          </a:p>
          <a:p>
            <a:r>
              <a:rPr lang="uk-UA" sz="2800" dirty="0" smtClean="0">
                <a:latin typeface="+mj-lt"/>
                <a:ea typeface="Calibri"/>
              </a:rPr>
              <a:t>Запишіть </a:t>
            </a:r>
            <a:r>
              <a:rPr lang="uk-UA" sz="2800" dirty="0">
                <a:latin typeface="+mj-lt"/>
                <a:ea typeface="Calibri"/>
              </a:rPr>
              <a:t>свій План Б для цієї дії</a:t>
            </a:r>
            <a:r>
              <a:rPr lang="uk-UA" sz="2800" dirty="0" smtClean="0">
                <a:latin typeface="+mj-lt"/>
                <a:ea typeface="Calibri"/>
              </a:rPr>
              <a:t>.</a:t>
            </a:r>
          </a:p>
          <a:p>
            <a:endParaRPr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2496966" cy="14465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Підсумк</a:t>
            </a:r>
            <a:r>
              <a:rPr lang="uk-UA" sz="4400" b="1" dirty="0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и</a:t>
            </a:r>
          </a:p>
          <a:p>
            <a:endParaRPr sz="4400" b="1" dirty="0">
              <a:solidFill>
                <a:srgbClr val="FFFF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25266" y="1500961"/>
            <a:ext cx="6100773" cy="169277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Помилка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—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це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інформація</a:t>
            </a:r>
            <a:endParaRPr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Ріст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відбувається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поза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зоною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комфорту</a:t>
            </a:r>
            <a:endParaRPr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Ризик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—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це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шлях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до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розвитку</a:t>
            </a:r>
            <a:endParaRPr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Головне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—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підніматися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після</a:t>
            </a:r>
            <a:r>
              <a:rPr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падіння</a:t>
            </a:r>
            <a:endParaRPr b="1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4079" y="3776888"/>
            <a:ext cx="981075" cy="981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8039" y="1650681"/>
            <a:ext cx="1151618" cy="115161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124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b="1" dirty="0">
                <a:ea typeface="Calibri"/>
              </a:rPr>
              <a:t>РИЗИК – ЦЕ КВИТОК ДО ТВОГО </a:t>
            </a:r>
            <a:r>
              <a:rPr lang="uk-UA" sz="3200" b="1">
                <a:ea typeface="Calibri"/>
              </a:rPr>
              <a:t>НОВОГО </a:t>
            </a:r>
            <a:r>
              <a:rPr lang="uk-UA" sz="3200" b="1" smtClean="0">
                <a:ea typeface="Calibri"/>
              </a:rPr>
              <a:t>Я!</a:t>
            </a:r>
            <a:endParaRPr dirty="0"/>
          </a:p>
        </p:txBody>
      </p:sp>
      <p:sp>
        <p:nvSpPr>
          <p:cNvPr id="3" name="TextBox 2"/>
          <p:cNvSpPr txBox="1"/>
          <p:nvPr/>
        </p:nvSpPr>
        <p:spPr>
          <a:xfrm>
            <a:off x="1114643" y="248194"/>
            <a:ext cx="7468071" cy="126188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</a:defRPr>
            </a:pPr>
            <a:r>
              <a:rPr dirty="0" err="1" smtClean="0">
                <a:latin typeface="+mj-lt"/>
                <a:cs typeface="Times New Roman" pitchFamily="18" charset="0"/>
              </a:rPr>
              <a:t>Падати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lang="uk-UA" dirty="0" smtClean="0">
                <a:latin typeface="+mj-lt"/>
                <a:cs typeface="Times New Roman" pitchFamily="18" charset="0"/>
              </a:rPr>
              <a:t>-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нормально</a:t>
            </a:r>
            <a:r>
              <a:rPr dirty="0" smtClean="0">
                <a:latin typeface="+mj-lt"/>
                <a:cs typeface="Times New Roman" pitchFamily="18" charset="0"/>
              </a:rPr>
              <a:t>.</a:t>
            </a:r>
            <a:br>
              <a:rPr dirty="0" smtClean="0">
                <a:latin typeface="+mj-lt"/>
                <a:cs typeface="Times New Roman" pitchFamily="18" charset="0"/>
              </a:rPr>
            </a:br>
            <a:r>
              <a:rPr dirty="0" err="1" smtClean="0">
                <a:latin typeface="+mj-lt"/>
                <a:cs typeface="Times New Roman" pitchFamily="18" charset="0"/>
              </a:rPr>
              <a:t>Головне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lang="uk-UA" dirty="0" smtClean="0">
                <a:latin typeface="+mj-lt"/>
                <a:cs typeface="Times New Roman" pitchFamily="18" charset="0"/>
              </a:rPr>
              <a:t>-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підніматися</a:t>
            </a:r>
            <a:r>
              <a:rPr dirty="0" smtClean="0"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latin typeface="+mj-lt"/>
                <a:cs typeface="Times New Roman" pitchFamily="18" charset="0"/>
              </a:rPr>
              <a:t>мудрішим</a:t>
            </a:r>
            <a:r>
              <a:rPr dirty="0" smtClean="0"/>
              <a:t>.</a:t>
            </a:r>
            <a:endParaRPr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361" y="1510078"/>
            <a:ext cx="2762250" cy="165735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545" y="4179208"/>
            <a:ext cx="1943100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5041900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724572" cy="685800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7315464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Вправа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: </a:t>
            </a:r>
            <a:r>
              <a:rPr lang="uk-UA" sz="4400" b="1" dirty="0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"</a:t>
            </a:r>
            <a:r>
              <a:rPr sz="4400" b="1" dirty="0" err="1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Що</a:t>
            </a:r>
            <a:r>
              <a:rPr sz="4400" b="1" dirty="0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мене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стримує</a:t>
            </a:r>
            <a:r>
              <a:rPr sz="4400" b="1" dirty="0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?</a:t>
            </a:r>
            <a:r>
              <a:rPr lang="uk-UA" sz="4400" b="1" dirty="0" smtClean="0">
                <a:solidFill>
                  <a:srgbClr val="FFFFFF"/>
                </a:solidFill>
                <a:latin typeface="+mj-lt"/>
                <a:cs typeface="Times New Roman" pitchFamily="18" charset="0"/>
              </a:rPr>
              <a:t>"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400" y="2194560"/>
            <a:ext cx="3907223" cy="169277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Страх</a:t>
            </a:r>
            <a:r>
              <a:rPr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помилки</a:t>
            </a:r>
            <a:endParaRPr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Невпевненість</a:t>
            </a:r>
            <a:endParaRPr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Лінь</a:t>
            </a:r>
            <a:r>
              <a:rPr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або</a:t>
            </a:r>
            <a:r>
              <a:rPr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відкладання</a:t>
            </a:r>
            <a:endParaRPr b="1" dirty="0">
              <a:solidFill>
                <a:srgbClr val="002060"/>
              </a:solidFill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  <a:defRPr sz="2600">
                <a:solidFill>
                  <a:srgbClr val="FFFFFF"/>
                </a:solidFill>
              </a:defRPr>
            </a:pP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Що</a:t>
            </a:r>
            <a:r>
              <a:rPr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скажуть</a:t>
            </a:r>
            <a:r>
              <a:rPr b="1" dirty="0">
                <a:solidFill>
                  <a:srgbClr val="002060"/>
                </a:solidFill>
                <a:cs typeface="Times New Roman" pitchFamily="18" charset="0"/>
              </a:rPr>
              <a:t> </a:t>
            </a:r>
            <a:r>
              <a:rPr b="1" dirty="0" err="1">
                <a:solidFill>
                  <a:srgbClr val="002060"/>
                </a:solidFill>
                <a:cs typeface="Times New Roman" pitchFamily="18" charset="0"/>
              </a:rPr>
              <a:t>інші</a:t>
            </a:r>
            <a:endParaRPr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0333" y="1984829"/>
            <a:ext cx="1771650" cy="16573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6760" y="5040993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145144"/>
            <a:ext cx="9143999" cy="7003143"/>
          </a:xfrm>
          <a:prstGeom prst="rect">
            <a:avLst/>
          </a:prstGeom>
          <a:solidFill>
            <a:srgbClr val="1ABC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4027706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cs typeface="Times New Roman" pitchFamily="18" charset="0"/>
              </a:rPr>
              <a:t>Що</a:t>
            </a:r>
            <a:r>
              <a:rPr sz="4400" b="1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cs typeface="Times New Roman" pitchFamily="18" charset="0"/>
              </a:rPr>
              <a:t>таке</a:t>
            </a:r>
            <a:r>
              <a:rPr sz="4400" b="1" dirty="0">
                <a:solidFill>
                  <a:srgbClr val="FFFFFF"/>
                </a:solidFill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cs typeface="Times New Roman" pitchFamily="18" charset="0"/>
              </a:rPr>
              <a:t>ризик</a:t>
            </a:r>
            <a:r>
              <a:rPr sz="4400" b="1" dirty="0">
                <a:solidFill>
                  <a:srgbClr val="FFFFFF"/>
                </a:solidFill>
                <a:cs typeface="Times New Roman" pitchFamily="18" charset="0"/>
              </a:rPr>
              <a:t>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2012" y="2429693"/>
            <a:ext cx="8799973" cy="12926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457200" indent="-457200">
              <a:buFont typeface="Wingdings" pitchFamily="2" charset="2"/>
              <a:buChar char="ü"/>
              <a:defRPr sz="2600">
                <a:solidFill>
                  <a:srgbClr val="FFFFFF"/>
                </a:solidFill>
              </a:defRPr>
            </a:pP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Ризик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-</a:t>
            </a:r>
            <a:r>
              <a:rPr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це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дія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з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невизначеним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результатом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  <a:defRPr sz="2600">
                <a:solidFill>
                  <a:srgbClr val="FFFFFF"/>
                </a:solidFill>
              </a:defRPr>
            </a:pP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Може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призвести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до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позитивних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або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негативних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наслідків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ü"/>
              <a:defRPr sz="2600">
                <a:solidFill>
                  <a:srgbClr val="FFFFFF"/>
                </a:solidFill>
              </a:defRPr>
            </a:pP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Ризик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може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бути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небезпечним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або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корисним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5408" y="365760"/>
            <a:ext cx="1943100" cy="1828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6" y="5041899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0"/>
            <a:ext cx="9442044" cy="6858000"/>
          </a:xfrm>
          <a:prstGeom prst="rect">
            <a:avLst/>
          </a:prstGeom>
          <a:solidFill>
            <a:srgbClr val="F1C40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2032000" y="509451"/>
            <a:ext cx="4532459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Світлофор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ризику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229" y="1508192"/>
            <a:ext cx="8911771" cy="30128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6595" y="4864100"/>
            <a:ext cx="1695450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73" y="631892"/>
            <a:ext cx="876300" cy="8763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25981" y="-1"/>
            <a:ext cx="9169981" cy="6966857"/>
          </a:xfrm>
          <a:prstGeom prst="rect">
            <a:avLst/>
          </a:prstGeom>
          <a:solidFill>
            <a:srgbClr val="2ECC7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6491585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Етапи</a:t>
            </a:r>
            <a:r>
              <a:rPr sz="44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безпечного</a:t>
            </a:r>
            <a:r>
              <a:rPr sz="4400" b="1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ризику</a:t>
            </a:r>
            <a:r>
              <a:rPr lang="uk-UA" sz="4400" b="1" dirty="0" smtClean="0">
                <a:solidFill>
                  <a:schemeClr val="bg1"/>
                </a:solidFill>
                <a:latin typeface="+mj-lt"/>
                <a:cs typeface="Times New Roman" pitchFamily="18" charset="0"/>
              </a:rPr>
              <a:t>:</a:t>
            </a:r>
            <a:endParaRPr sz="4400" b="1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399" y="2194560"/>
            <a:ext cx="5549211" cy="209288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1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Оцінка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—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визначити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мету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2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Прогноз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—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що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може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піти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не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так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3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План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Б —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підготувати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альтернативу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4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Дія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— </a:t>
            </a:r>
            <a:r>
              <a:rPr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спробувати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5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Аналіз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— </a:t>
            </a:r>
            <a:r>
              <a:rPr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зробити</a:t>
            </a:r>
            <a:r>
              <a:rPr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висновки</a:t>
            </a:r>
            <a:r>
              <a:rPr lang="uk-UA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7669" y="1758819"/>
            <a:ext cx="2539773" cy="238347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4972956"/>
            <a:ext cx="1695450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-56606" y="1"/>
            <a:ext cx="9200606" cy="6858000"/>
          </a:xfrm>
          <a:prstGeom prst="rect">
            <a:avLst/>
          </a:prstGeom>
          <a:solidFill>
            <a:srgbClr val="9B59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4689041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Помилка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=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досвід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7852" y="1889760"/>
            <a:ext cx="797551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600">
                <a:solidFill>
                  <a:srgbClr val="FFFFFF"/>
                </a:solidFill>
              </a:defRPr>
            </a:pP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Помилка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—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це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зворотний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зв'язок</a:t>
            </a:r>
            <a:r>
              <a:rPr lang="uk-UA" sz="32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Вона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допомагає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знайти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правильне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рішення</a:t>
            </a:r>
            <a:r>
              <a:rPr lang="uk-UA" sz="32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  <a:p>
            <a:pPr>
              <a:defRPr sz="2600">
                <a:solidFill>
                  <a:srgbClr val="FFFFFF"/>
                </a:solidFill>
              </a:defRPr>
            </a:pP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Кожна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невдала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спроба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lang="uk-UA" sz="32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-</a:t>
            </a:r>
            <a:r>
              <a:rPr sz="32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це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крок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>
                <a:solidFill>
                  <a:srgbClr val="FFFF00"/>
                </a:solidFill>
                <a:latin typeface="+mj-lt"/>
                <a:cs typeface="Times New Roman" pitchFamily="18" charset="0"/>
              </a:rPr>
              <a:t>до</a:t>
            </a:r>
            <a:r>
              <a:rPr sz="3200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 </a:t>
            </a:r>
            <a:r>
              <a:rPr sz="3200" dirty="0" err="1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результату</a:t>
            </a:r>
            <a:r>
              <a:rPr lang="uk-UA" sz="3200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.</a:t>
            </a:r>
            <a:endParaRPr sz="3200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6526" y="4251960"/>
            <a:ext cx="2647950" cy="17240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3818" y="4864100"/>
            <a:ext cx="1695450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3498D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714368" y="1213394"/>
            <a:ext cx="7747461" cy="18466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800" b="1">
                <a:solidFill>
                  <a:srgbClr val="FFFFFF"/>
                </a:solidFill>
              </a:defRPr>
            </a:pPr>
            <a:r>
              <a:rPr dirty="0" err="1">
                <a:latin typeface="Times New Roman" pitchFamily="18" charset="0"/>
                <a:cs typeface="Times New Roman" pitchFamily="18" charset="0"/>
              </a:rPr>
              <a:t>Томас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err="1">
                <a:latin typeface="Times New Roman" pitchFamily="18" charset="0"/>
                <a:cs typeface="Times New Roman" pitchFamily="18" charset="0"/>
              </a:rPr>
              <a:t>Едісон</a:t>
            </a:r>
            <a:r>
              <a:rPr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dirty="0">
                <a:latin typeface="Times New Roman" pitchFamily="18" charset="0"/>
                <a:cs typeface="Times New Roman" pitchFamily="18" charset="0"/>
              </a:rPr>
            </a:br>
            <a:r>
              <a:rPr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 </a:t>
            </a:r>
            <a:r>
              <a:rPr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знайшов</a:t>
            </a:r>
            <a:r>
              <a:rPr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10000 </a:t>
            </a:r>
            <a:r>
              <a:rPr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способів</a:t>
            </a:r>
            <a:r>
              <a:rPr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uk-UA" i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 sz="3800" b="1">
                <a:solidFill>
                  <a:srgbClr val="FFFFFF"/>
                </a:solidFill>
              </a:defRPr>
            </a:pPr>
            <a:r>
              <a:rPr i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які</a:t>
            </a:r>
            <a:r>
              <a:rPr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i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i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398" y="3454400"/>
            <a:ext cx="4556145" cy="255997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6800" y="4771044"/>
            <a:ext cx="1698171" cy="19925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290552" cy="6858000"/>
          </a:xfrm>
          <a:prstGeom prst="rect">
            <a:avLst/>
          </a:prstGeom>
          <a:solidFill>
            <a:srgbClr val="1ABC9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 fontAlgn="b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b="1" i="1" dirty="0">
                <a:solidFill>
                  <a:srgbClr val="FFFF00"/>
                </a:solidFill>
                <a:latin typeface="+mj-lt"/>
                <a:ea typeface="Times New Roman"/>
                <a:cs typeface="Times New Roman"/>
              </a:rPr>
              <a:t>Оцінка (Що я хочу?), потрібно чітко визначити мету.</a:t>
            </a:r>
            <a:endParaRPr lang="uk-UA" sz="2400" b="1" dirty="0">
              <a:solidFill>
                <a:srgbClr val="FFFF0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fontAlgn="b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b="1" i="1" dirty="0">
                <a:solidFill>
                  <a:srgbClr val="FFFF00"/>
                </a:solidFill>
                <a:latin typeface="+mj-lt"/>
                <a:ea typeface="Times New Roman"/>
                <a:cs typeface="Times New Roman"/>
              </a:rPr>
              <a:t>Прогноз (Що може піти не так?), визначити всі можливі помилки/невдачі.</a:t>
            </a:r>
            <a:endParaRPr lang="uk-UA" sz="2400" b="1" dirty="0">
              <a:solidFill>
                <a:srgbClr val="FFFF0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fontAlgn="b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uk-UA" sz="2400" b="1" i="1" dirty="0">
                <a:solidFill>
                  <a:srgbClr val="FFFF00"/>
                </a:solidFill>
                <a:latin typeface="+mj-lt"/>
                <a:ea typeface="Times New Roman"/>
                <a:cs typeface="Times New Roman"/>
              </a:rPr>
              <a:t>План Б (Як я буду діяти, якщо "впаду"?), підготовка шляхів відходу, мінімізація втрат, що є "безпекою" ризику.</a:t>
            </a:r>
            <a:endParaRPr lang="uk-UA" sz="2400" b="1" dirty="0">
              <a:solidFill>
                <a:srgbClr val="FFFF00"/>
              </a:solidFill>
              <a:latin typeface="+mj-lt"/>
              <a:ea typeface="Calibri"/>
              <a:cs typeface="Times New Roman"/>
            </a:endParaRPr>
          </a:p>
          <a:p>
            <a:pPr marL="342900" lvl="0" indent="-342900" fontAlgn="b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r>
              <a:rPr lang="uk-UA" sz="2400" b="1" i="1" dirty="0">
                <a:solidFill>
                  <a:srgbClr val="FFFF00"/>
                </a:solidFill>
                <a:latin typeface="+mj-lt"/>
                <a:ea typeface="Times New Roman"/>
                <a:cs typeface="Times New Roman"/>
              </a:rPr>
              <a:t>Дія (Проба): Спробувати діяти.</a:t>
            </a:r>
            <a:endParaRPr lang="uk-UA" sz="2400" b="1" dirty="0">
              <a:solidFill>
                <a:srgbClr val="FFFF00"/>
              </a:solidFill>
              <a:latin typeface="+mj-lt"/>
              <a:ea typeface="Calibri"/>
              <a:cs typeface="Times New Roman"/>
            </a:endParaRPr>
          </a:p>
          <a:p>
            <a:r>
              <a:rPr lang="uk-UA" sz="2400" b="1" i="1" dirty="0" smtClean="0">
                <a:solidFill>
                  <a:srgbClr val="FFFF00"/>
                </a:solidFill>
                <a:latin typeface="+mj-lt"/>
                <a:ea typeface="Times New Roman"/>
              </a:rPr>
              <a:t>5. Аналіз </a:t>
            </a:r>
            <a:r>
              <a:rPr lang="uk-UA" sz="2400" b="1" i="1" dirty="0">
                <a:solidFill>
                  <a:srgbClr val="FFFF00"/>
                </a:solidFill>
                <a:latin typeface="+mj-lt"/>
                <a:ea typeface="Times New Roman"/>
              </a:rPr>
              <a:t>(Що я виніс?), незалежно від результату: помилки чи успіху, винести урок</a:t>
            </a:r>
            <a:r>
              <a:rPr lang="uk-UA" sz="2400" b="1" i="1" dirty="0">
                <a:solidFill>
                  <a:srgbClr val="FFFF00"/>
                </a:solidFill>
                <a:latin typeface="Times New Roman"/>
                <a:ea typeface="Times New Roman"/>
              </a:rPr>
              <a:t>.</a:t>
            </a:r>
            <a:endParaRPr sz="2400" b="1" dirty="0">
              <a:solidFill>
                <a:srgbClr val="FFFF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401962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Зона</a:t>
            </a:r>
            <a:r>
              <a:rPr sz="4400" b="1" dirty="0">
                <a:solidFill>
                  <a:srgbClr val="FFFFFF"/>
                </a:solidFill>
                <a:latin typeface="+mj-lt"/>
                <a:cs typeface="Times New Roman" pitchFamily="18" charset="0"/>
              </a:rPr>
              <a:t> </a:t>
            </a:r>
            <a:r>
              <a:rPr sz="4400" b="1" dirty="0" err="1">
                <a:solidFill>
                  <a:srgbClr val="FFFFFF"/>
                </a:solidFill>
                <a:latin typeface="+mj-lt"/>
                <a:cs typeface="Times New Roman" pitchFamily="18" charset="0"/>
              </a:rPr>
              <a:t>комфорту</a:t>
            </a:r>
            <a:endParaRPr sz="4400" b="1" dirty="0">
              <a:solidFill>
                <a:srgbClr val="FFFFFF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6879772" y="182880"/>
            <a:ext cx="1625600" cy="1515291"/>
          </a:xfrm>
          <a:prstGeom prst="ellipse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071" y="4678816"/>
            <a:ext cx="1547813" cy="1816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DC336AADD86DA047936E08ED21093B26" ma:contentTypeVersion="12" ma:contentTypeDescription="Создание документа." ma:contentTypeScope="" ma:versionID="9aef29d5211a853c64c753fb161b2e7b">
  <xsd:schema xmlns:xsd="http://www.w3.org/2001/XMLSchema" xmlns:xs="http://www.w3.org/2001/XMLSchema" xmlns:p="http://schemas.microsoft.com/office/2006/metadata/properties" xmlns:ns2="a7350a7d-edba-4f73-b4d3-7121544e08d5" xmlns:ns3="80c60820-71da-441b-b133-2d766bfa34f5" targetNamespace="http://schemas.microsoft.com/office/2006/metadata/properties" ma:root="true" ma:fieldsID="a76fa0dd7412e20eddc98307e5e75ca0" ns2:_="" ns3:_="">
    <xsd:import namespace="a7350a7d-edba-4f73-b4d3-7121544e08d5"/>
    <xsd:import namespace="80c60820-71da-441b-b133-2d766bfa34f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350a7d-edba-4f73-b4d3-7121544e08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Теги изображений" ma:readOnly="false" ma:fieldId="{5cf76f15-5ced-4ddc-b409-7134ff3c332f}" ma:taxonomyMulti="true" ma:sspId="7ca6929b-0d6c-4552-8166-371507af1e2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0c60820-71da-441b-b133-2d766bfa34f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4fc45f4-18ab-42ef-abec-68d532554bcd}" ma:internalName="TaxCatchAll" ma:showField="CatchAllData" ma:web="80c60820-71da-441b-b133-2d766bfa34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0c60820-71da-441b-b133-2d766bfa34f5" xsi:nil="true"/>
    <lcf76f155ced4ddcb4097134ff3c332f xmlns="a7350a7d-edba-4f73-b4d3-7121544e08d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C920AE3-7C37-4986-9751-09F4F4C7856F}"/>
</file>

<file path=customXml/itemProps2.xml><?xml version="1.0" encoding="utf-8"?>
<ds:datastoreItem xmlns:ds="http://schemas.openxmlformats.org/officeDocument/2006/customXml" ds:itemID="{1AB97133-6DDD-4A9A-B6DD-4F076C6355D8}"/>
</file>

<file path=customXml/itemProps3.xml><?xml version="1.0" encoding="utf-8"?>
<ds:datastoreItem xmlns:ds="http://schemas.openxmlformats.org/officeDocument/2006/customXml" ds:itemID="{B38831EC-E008-418C-B85F-AEE5E808C52A}"/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974</Words>
  <Application>Microsoft Office PowerPoint</Application>
  <PresentationFormat>Экран (4:3)</PresentationFormat>
  <Paragraphs>132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/>
  <cp:keywords/>
  <dc:description>generated using python-pptx</dc:description>
  <cp:lastModifiedBy>Admin</cp:lastModifiedBy>
  <cp:revision>14</cp:revision>
  <dcterms:created xsi:type="dcterms:W3CDTF">2013-01-27T09:14:16Z</dcterms:created>
  <dcterms:modified xsi:type="dcterms:W3CDTF">2026-03-18T11:33:18Z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0x010100DC336AADD86DA047936E08ED21093B26</vt:lpwstr>
  </property>
</Properties>
</file>