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9"/>
  </p:notesMasterIdLst>
  <p:sldIdLst>
    <p:sldId id="27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6" r:id="rId18"/>
  </p:sldIdLst>
  <p:sldSz cx="12192000" cy="6858000"/>
  <p:notesSz cx="6858000" cy="9144000"/>
  <p:embeddedFontLst>
    <p:embeddedFont>
      <p:font typeface="Afacad Flux" panose="020B0604020202020204" charset="0"/>
      <p:regular r:id="rId20"/>
      <p:bold r:id="rId21"/>
    </p:embeddedFont>
    <p:embeddedFont>
      <p:font typeface="Afacad Flux Medium" panose="020B0604020202020204" charset="0"/>
      <p:regular r:id="rId22"/>
      <p:bold r:id="rId23"/>
    </p:embeddedFont>
    <p:embeddedFont>
      <p:font typeface="Comfortaa" panose="020B0604020202020204" charset="0"/>
      <p:regular r:id="rId24"/>
      <p:bold r:id="rId25"/>
    </p:embeddedFont>
    <p:embeddedFont>
      <p:font typeface="Comfortaa SemiBold" panose="020B0604020202020204" charset="0"/>
      <p:regular r:id="rId26"/>
      <p:bold r:id="rId27"/>
    </p:embeddedFont>
    <p:embeddedFont>
      <p:font typeface="PT Serif Bold" panose="020A0703040505020204" pitchFamily="18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845F46-64C2-83AF-24F2-5C713960ED51}" v="39" dt="2026-01-04T19:07:38.152"/>
  </p1510:revLst>
</p1510:revInfo>
</file>

<file path=ppt/tableStyles.xml><?xml version="1.0" encoding="utf-8"?>
<a:tblStyleLst xmlns:a="http://schemas.openxmlformats.org/drawingml/2006/main" def="{A54C7940-8F50-4BB2-9D30-E4C08BAF71DF}">
  <a:tblStyle styleId="{A54C7940-8F50-4BB2-9D30-E4C08BAF71D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tiana Khomich" userId="S::tkhomich@caritas-spes.org::bdd25a67-3669-40d0-9c51-10d84d41a1b6" providerId="AD" clId="Web-{FE845F46-64C2-83AF-24F2-5C713960ED51}"/>
    <pc:docChg chg="modSld">
      <pc:chgData name="Tetiana Khomich" userId="S::tkhomich@caritas-spes.org::bdd25a67-3669-40d0-9c51-10d84d41a1b6" providerId="AD" clId="Web-{FE845F46-64C2-83AF-24F2-5C713960ED51}" dt="2026-01-04T19:07:38.152" v="30" actId="14100"/>
      <pc:docMkLst>
        <pc:docMk/>
      </pc:docMkLst>
      <pc:sldChg chg="modSp">
        <pc:chgData name="Tetiana Khomich" userId="S::tkhomich@caritas-spes.org::bdd25a67-3669-40d0-9c51-10d84d41a1b6" providerId="AD" clId="Web-{FE845F46-64C2-83AF-24F2-5C713960ED51}" dt="2026-01-04T19:03:41.774" v="1" actId="1076"/>
        <pc:sldMkLst>
          <pc:docMk/>
          <pc:sldMk cId="0" sldId="261"/>
        </pc:sldMkLst>
        <pc:spChg chg="mod">
          <ac:chgData name="Tetiana Khomich" userId="S::tkhomich@caritas-spes.org::bdd25a67-3669-40d0-9c51-10d84d41a1b6" providerId="AD" clId="Web-{FE845F46-64C2-83AF-24F2-5C713960ED51}" dt="2026-01-04T19:03:33.571" v="0" actId="20577"/>
          <ac:spMkLst>
            <pc:docMk/>
            <pc:sldMk cId="0" sldId="261"/>
            <ac:spMk id="143" creationId="{00000000-0000-0000-0000-000000000000}"/>
          </ac:spMkLst>
        </pc:spChg>
        <pc:picChg chg="mod">
          <ac:chgData name="Tetiana Khomich" userId="S::tkhomich@caritas-spes.org::bdd25a67-3669-40d0-9c51-10d84d41a1b6" providerId="AD" clId="Web-{FE845F46-64C2-83AF-24F2-5C713960ED51}" dt="2026-01-04T19:03:41.774" v="1" actId="1076"/>
          <ac:picMkLst>
            <pc:docMk/>
            <pc:sldMk cId="0" sldId="261"/>
            <ac:picMk id="140" creationId="{00000000-0000-0000-0000-000000000000}"/>
          </ac:picMkLst>
        </pc:picChg>
      </pc:sldChg>
      <pc:sldChg chg="modSp">
        <pc:chgData name="Tetiana Khomich" userId="S::tkhomich@caritas-spes.org::bdd25a67-3669-40d0-9c51-10d84d41a1b6" providerId="AD" clId="Web-{FE845F46-64C2-83AF-24F2-5C713960ED51}" dt="2026-01-04T19:03:53.930" v="2" actId="20577"/>
        <pc:sldMkLst>
          <pc:docMk/>
          <pc:sldMk cId="0" sldId="265"/>
        </pc:sldMkLst>
        <pc:spChg chg="mod">
          <ac:chgData name="Tetiana Khomich" userId="S::tkhomich@caritas-spes.org::bdd25a67-3669-40d0-9c51-10d84d41a1b6" providerId="AD" clId="Web-{FE845F46-64C2-83AF-24F2-5C713960ED51}" dt="2026-01-04T19:03:53.930" v="2" actId="20577"/>
          <ac:spMkLst>
            <pc:docMk/>
            <pc:sldMk cId="0" sldId="265"/>
            <ac:spMk id="210" creationId="{00000000-0000-0000-0000-000000000000}"/>
          </ac:spMkLst>
        </pc:spChg>
      </pc:sldChg>
      <pc:sldChg chg="addSp delSp modSp">
        <pc:chgData name="Tetiana Khomich" userId="S::tkhomich@caritas-spes.org::bdd25a67-3669-40d0-9c51-10d84d41a1b6" providerId="AD" clId="Web-{FE845F46-64C2-83AF-24F2-5C713960ED51}" dt="2026-01-04T19:07:38.152" v="30" actId="14100"/>
        <pc:sldMkLst>
          <pc:docMk/>
          <pc:sldMk cId="0" sldId="286"/>
        </pc:sldMkLst>
        <pc:spChg chg="mod">
          <ac:chgData name="Tetiana Khomich" userId="S::tkhomich@caritas-spes.org::bdd25a67-3669-40d0-9c51-10d84d41a1b6" providerId="AD" clId="Web-{FE845F46-64C2-83AF-24F2-5C713960ED51}" dt="2026-01-04T19:05:26.198" v="17" actId="14100"/>
          <ac:spMkLst>
            <pc:docMk/>
            <pc:sldMk cId="0" sldId="286"/>
            <ac:spMk id="2" creationId="{00000000-0000-0000-0000-000000000000}"/>
          </ac:spMkLst>
        </pc:spChg>
        <pc:spChg chg="del mod">
          <ac:chgData name="Tetiana Khomich" userId="S::tkhomich@caritas-spes.org::bdd25a67-3669-40d0-9c51-10d84d41a1b6" providerId="AD" clId="Web-{FE845F46-64C2-83AF-24F2-5C713960ED51}" dt="2026-01-04T19:07:20.011" v="25"/>
          <ac:spMkLst>
            <pc:docMk/>
            <pc:sldMk cId="0" sldId="286"/>
            <ac:spMk id="5" creationId="{00000000-0000-0000-0000-000000000000}"/>
          </ac:spMkLst>
        </pc:spChg>
        <pc:picChg chg="add mod">
          <ac:chgData name="Tetiana Khomich" userId="S::tkhomich@caritas-spes.org::bdd25a67-3669-40d0-9c51-10d84d41a1b6" providerId="AD" clId="Web-{FE845F46-64C2-83AF-24F2-5C713960ED51}" dt="2026-01-04T19:07:38.152" v="30" actId="14100"/>
          <ac:picMkLst>
            <pc:docMk/>
            <pc:sldMk cId="0" sldId="286"/>
            <ac:picMk id="8" creationId="{CDD3779C-1975-239B-7700-B193E6B90F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.jpeg"/><Relationship Id="rId4" Type="http://schemas.openxmlformats.org/officeDocument/2006/relationships/image" Target="../media/image16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2.jpeg"/><Relationship Id="rId4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13859" y="0"/>
            <a:ext cx="10490200" cy="6858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1" name="TextBox 61"/>
          <p:cNvSpPr txBox="1"/>
          <p:nvPr/>
        </p:nvSpPr>
        <p:spPr>
          <a:xfrm rot="-5400000">
            <a:off x="-1675555" y="2955378"/>
            <a:ext cx="6858000" cy="947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5"/>
              </a:lnSpc>
            </a:pPr>
            <a:r>
              <a:rPr lang="en-US" sz="5760" b="1" dirty="0">
                <a:solidFill>
                  <a:srgbClr val="020301"/>
                </a:solidFill>
                <a:latin typeface="PT Serif Bold"/>
                <a:ea typeface="PT Serif Bold"/>
                <a:cs typeface="PT Serif Bold"/>
                <a:sym typeface="PT Serif Bold"/>
              </a:rPr>
              <a:t>)))))))))))))))))))))))))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C8F1C7-C420-451E-829E-797A2AEF1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0" y="-1"/>
            <a:ext cx="1414545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6C0C49-4076-496E-80D5-521A67415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" y="6160942"/>
            <a:ext cx="1274764" cy="568411"/>
          </a:xfrm>
          <a:prstGeom prst="rect">
            <a:avLst/>
          </a:prstGeom>
        </p:spPr>
      </p:pic>
      <p:grpSp>
        <p:nvGrpSpPr>
          <p:cNvPr id="12" name="Group 3">
            <a:extLst>
              <a:ext uri="{FF2B5EF4-FFF2-40B4-BE49-F238E27FC236}">
                <a16:creationId xmlns:a16="http://schemas.microsoft.com/office/drawing/2014/main" id="{C9442CC9-7038-4D86-A5C3-B1817A2AC66F}"/>
              </a:ext>
            </a:extLst>
          </p:cNvPr>
          <p:cNvGrpSpPr/>
          <p:nvPr/>
        </p:nvGrpSpPr>
        <p:grpSpPr>
          <a:xfrm>
            <a:off x="182097" y="284142"/>
            <a:ext cx="1002057" cy="1324039"/>
            <a:chOff x="0" y="0"/>
            <a:chExt cx="2004115" cy="2648078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89BFD363-9A55-41AE-84C2-E96E225C6BEE}"/>
                </a:ext>
              </a:extLst>
            </p:cNvPr>
            <p:cNvSpPr/>
            <p:nvPr/>
          </p:nvSpPr>
          <p:spPr>
            <a:xfrm>
              <a:off x="311953" y="0"/>
              <a:ext cx="1590562" cy="1469089"/>
            </a:xfrm>
            <a:custGeom>
              <a:avLst/>
              <a:gdLst/>
              <a:ahLst/>
              <a:cxnLst/>
              <a:rect l="l" t="t" r="r" b="b"/>
              <a:pathLst>
                <a:path w="1590562" h="1469089">
                  <a:moveTo>
                    <a:pt x="0" y="0"/>
                  </a:moveTo>
                  <a:lnTo>
                    <a:pt x="1590562" y="0"/>
                  </a:lnTo>
                  <a:lnTo>
                    <a:pt x="1590562" y="1469089"/>
                  </a:lnTo>
                  <a:lnTo>
                    <a:pt x="0" y="1469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67852"/>
              </a:stretch>
            </a:blipFill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8B8253C-07A6-46E6-977F-2425E405BAC4}"/>
                </a:ext>
              </a:extLst>
            </p:cNvPr>
            <p:cNvSpPr/>
            <p:nvPr/>
          </p:nvSpPr>
          <p:spPr>
            <a:xfrm>
              <a:off x="0" y="1545289"/>
              <a:ext cx="2004115" cy="1102789"/>
            </a:xfrm>
            <a:custGeom>
              <a:avLst/>
              <a:gdLst/>
              <a:ahLst/>
              <a:cxnLst/>
              <a:rect l="l" t="t" r="r" b="b"/>
              <a:pathLst>
                <a:path w="2004115" h="1102789">
                  <a:moveTo>
                    <a:pt x="0" y="0"/>
                  </a:moveTo>
                  <a:lnTo>
                    <a:pt x="2004115" y="0"/>
                  </a:lnTo>
                  <a:lnTo>
                    <a:pt x="2004115" y="1102789"/>
                  </a:lnTo>
                  <a:lnTo>
                    <a:pt x="0" y="1102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9576"/>
              </a:stretch>
            </a:blipFill>
          </p:spPr>
        </p:sp>
      </p:grpSp>
      <p:sp>
        <p:nvSpPr>
          <p:cNvPr id="16" name="Google Shape;85;p13">
            <a:extLst>
              <a:ext uri="{FF2B5EF4-FFF2-40B4-BE49-F238E27FC236}">
                <a16:creationId xmlns:a16="http://schemas.microsoft.com/office/drawing/2014/main" id="{DE1CC428-BA6C-431C-8CEA-9D0D1E36C56D}"/>
              </a:ext>
            </a:extLst>
          </p:cNvPr>
          <p:cNvSpPr txBox="1"/>
          <p:nvPr/>
        </p:nvSpPr>
        <p:spPr>
          <a:xfrm>
            <a:off x="2547950" y="563149"/>
            <a:ext cx="8671083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250" b="1" i="0" u="none" strike="noStrike" cap="none" dirty="0">
                <a:solidFill>
                  <a:srgbClr val="0369A1"/>
                </a:solidFill>
                <a:latin typeface="Comfortaa"/>
                <a:ea typeface="Comfortaa"/>
                <a:cs typeface="Comfortaa"/>
                <a:sym typeface="Comfortaa"/>
              </a:rPr>
              <a:t>Робота-конструктор:</a:t>
            </a:r>
            <a:br>
              <a:rPr lang="uk-UA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uk-UA" sz="5250" b="1" i="0" u="none" strike="noStrike" cap="none" dirty="0">
                <a:solidFill>
                  <a:srgbClr val="0369A1"/>
                </a:solidFill>
                <a:latin typeface="Comfortaa"/>
                <a:ea typeface="Comfortaa"/>
                <a:cs typeface="Comfortaa"/>
                <a:sym typeface="Comfortaa"/>
              </a:rPr>
              <a:t> будуємо кар’єру мрії</a:t>
            </a:r>
            <a:endParaRPr lang="uk-UA" dirty="0"/>
          </a:p>
        </p:txBody>
      </p:sp>
      <p:sp>
        <p:nvSpPr>
          <p:cNvPr id="17" name="Google Shape;86;p13">
            <a:extLst>
              <a:ext uri="{FF2B5EF4-FFF2-40B4-BE49-F238E27FC236}">
                <a16:creationId xmlns:a16="http://schemas.microsoft.com/office/drawing/2014/main" id="{0F4DBA08-BE7D-43B0-ACEB-B531E6027E1C}"/>
              </a:ext>
            </a:extLst>
          </p:cNvPr>
          <p:cNvSpPr txBox="1"/>
          <p:nvPr/>
        </p:nvSpPr>
        <p:spPr>
          <a:xfrm>
            <a:off x="2546202" y="4032694"/>
            <a:ext cx="5938837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uk-UA" sz="2800" b="0" i="0" u="none" strike="noStrike" cap="none" dirty="0">
                <a:solidFill>
                  <a:srgbClr val="334155"/>
                </a:solidFill>
                <a:latin typeface="Afacad Flux Medium"/>
                <a:ea typeface="Afacad Flux Medium"/>
                <a:cs typeface="Afacad Flux Medium"/>
                <a:sym typeface="Afacad Flux Medium"/>
              </a:rPr>
              <a:t>7 клас | Види зайнятості та самореалізація</a:t>
            </a:r>
            <a:endParaRPr lang="uk-UA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D0CE67-033A-4F18-B244-B056193C4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354" y="2825306"/>
            <a:ext cx="4324705" cy="24296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2590800"/>
            <a:ext cx="5476875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590800"/>
            <a:ext cx="5476875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2"/>
          <p:cNvSpPr txBox="1"/>
          <p:nvPr/>
        </p:nvSpPr>
        <p:spPr>
          <a:xfrm>
            <a:off x="781050" y="2990850"/>
            <a:ext cx="491061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0F172A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Що це таке?</a:t>
            </a:r>
            <a:endParaRPr lang="uk-UA"/>
          </a:p>
        </p:txBody>
      </p:sp>
      <p:sp>
        <p:nvSpPr>
          <p:cNvPr id="207" name="Google Shape;207;p22"/>
          <p:cNvSpPr txBox="1"/>
          <p:nvPr/>
        </p:nvSpPr>
        <p:spPr>
          <a:xfrm>
            <a:off x="781050" y="3505200"/>
            <a:ext cx="4676775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Відповідальне ставлення до сплати податків як складової чесного бізнесу та громадянської свідомості.</a:t>
            </a:r>
            <a:endParaRPr lang="uk-UA" sz="1600"/>
          </a:p>
        </p:txBody>
      </p:sp>
      <p:sp>
        <p:nvSpPr>
          <p:cNvPr id="208" name="Google Shape;208;p22"/>
          <p:cNvSpPr txBox="1"/>
          <p:nvPr/>
        </p:nvSpPr>
        <p:spPr>
          <a:xfrm>
            <a:off x="6734175" y="2990850"/>
            <a:ext cx="491061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0F172A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Чому це важливо?</a:t>
            </a:r>
            <a:endParaRPr lang="uk-UA"/>
          </a:p>
        </p:txBody>
      </p:sp>
      <p:sp>
        <p:nvSpPr>
          <p:cNvPr id="209" name="Google Shape;209;p22"/>
          <p:cNvSpPr txBox="1"/>
          <p:nvPr/>
        </p:nvSpPr>
        <p:spPr>
          <a:xfrm>
            <a:off x="6734175" y="3505200"/>
            <a:ext cx="4676775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Податки — це дороги, школи, лікарні та армія. Сплачуючи податки, ми інвестуємо у власну безпеку та комфорт.</a:t>
            </a:r>
            <a:endParaRPr lang="uk-UA" sz="1600"/>
          </a:p>
        </p:txBody>
      </p:sp>
      <p:sp>
        <p:nvSpPr>
          <p:cNvPr id="210" name="Google Shape;210;p22"/>
          <p:cNvSpPr txBox="1"/>
          <p:nvPr/>
        </p:nvSpPr>
        <p:spPr>
          <a:xfrm>
            <a:off x="1491138" y="674727"/>
            <a:ext cx="101822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rgbClr val="0369A1"/>
                </a:solidFill>
                <a:latin typeface="Comfortaa"/>
                <a:ea typeface="Comfortaa"/>
                <a:cs typeface="Comfortaa"/>
                <a:sym typeface="Comfortaa"/>
              </a:rPr>
              <a:t>Податкова </a:t>
            </a:r>
            <a:r>
              <a:rPr lang="uk-UA" sz="3600" b="1">
                <a:solidFill>
                  <a:srgbClr val="0369A1"/>
                </a:solidFill>
                <a:latin typeface="Comfortaa"/>
                <a:ea typeface="Comfortaa"/>
                <a:cs typeface="Comfortaa"/>
                <a:sym typeface="Comfortaa"/>
              </a:rPr>
              <a:t>культура</a:t>
            </a:r>
            <a:endParaRPr 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9687" y="2014537"/>
            <a:ext cx="361950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3"/>
          <p:cNvSpPr txBox="1"/>
          <p:nvPr/>
        </p:nvSpPr>
        <p:spPr>
          <a:xfrm>
            <a:off x="6334125" y="2728912"/>
            <a:ext cx="575071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0F172A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Ваш професійний паспорт</a:t>
            </a:r>
            <a:endParaRPr lang="uk-UA"/>
          </a:p>
        </p:txBody>
      </p:sp>
      <p:sp>
        <p:nvSpPr>
          <p:cNvPr id="218" name="Google Shape;218;p23"/>
          <p:cNvSpPr txBox="1"/>
          <p:nvPr/>
        </p:nvSpPr>
        <p:spPr>
          <a:xfrm>
            <a:off x="5581650" y="3429000"/>
            <a:ext cx="5476875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Резюме — це короткий документ, у якому подається інформація про освіту, досвід, навички та досягнення.</a:t>
            </a:r>
            <a:endParaRPr lang="uk-UA" sz="1600" dirty="0"/>
          </a:p>
        </p:txBody>
      </p:sp>
      <p:sp>
        <p:nvSpPr>
          <p:cNvPr id="219" name="Google Shape;219;p23"/>
          <p:cNvSpPr txBox="1"/>
          <p:nvPr/>
        </p:nvSpPr>
        <p:spPr>
          <a:xfrm>
            <a:off x="4738688" y="5103398"/>
            <a:ext cx="57292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Мета:</a:t>
            </a:r>
            <a:r>
              <a:rPr lang="uk-UA" sz="18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зацікавити роботодавця та отримати запрошення на співбесіду.</a:t>
            </a:r>
            <a:endParaRPr lang="uk-UA" sz="1600" dirty="0"/>
          </a:p>
        </p:txBody>
      </p:sp>
      <p:pic>
        <p:nvPicPr>
          <p:cNvPr id="220" name="Google Shape;220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5887" y="2090737"/>
            <a:ext cx="346710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3"/>
          <p:cNvSpPr txBox="1"/>
          <p:nvPr/>
        </p:nvSpPr>
        <p:spPr>
          <a:xfrm>
            <a:off x="1590675" y="669965"/>
            <a:ext cx="9144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 dirty="0">
                <a:solidFill>
                  <a:srgbClr val="0369A1"/>
                </a:solidFill>
                <a:latin typeface="Comfortaa"/>
                <a:ea typeface="Comfortaa"/>
                <a:cs typeface="Comfortaa"/>
                <a:sym typeface="Comfortaa"/>
              </a:rPr>
              <a:t>Створюємо перше резюме (CV)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4"/>
          <p:cNvSpPr txBox="1"/>
          <p:nvPr/>
        </p:nvSpPr>
        <p:spPr>
          <a:xfrm>
            <a:off x="857250" y="2300287"/>
            <a:ext cx="8096250" cy="45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95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Ім’я та контакти:</a:t>
            </a:r>
            <a:r>
              <a:rPr lang="uk-UA" sz="19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хто ви та як з вами зв'язатися.</a:t>
            </a:r>
            <a:endParaRPr lang="uk-UA" dirty="0"/>
          </a:p>
        </p:txBody>
      </p:sp>
      <p:sp>
        <p:nvSpPr>
          <p:cNvPr id="228" name="Google Shape;228;p24"/>
          <p:cNvSpPr txBox="1"/>
          <p:nvPr/>
        </p:nvSpPr>
        <p:spPr>
          <a:xfrm>
            <a:off x="857250" y="2909887"/>
            <a:ext cx="8096250" cy="45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95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Мета</a:t>
            </a:r>
            <a:r>
              <a:rPr lang="en-US" sz="195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:</a:t>
            </a:r>
            <a:r>
              <a:rPr lang="en-US" sz="19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</a:t>
            </a:r>
            <a:r>
              <a:rPr lang="uk-UA" sz="19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ким</a:t>
            </a:r>
            <a:r>
              <a:rPr lang="en-US" sz="19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</a:t>
            </a:r>
            <a:r>
              <a:rPr lang="uk-UA" sz="19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ви хочете працювати (наприклад: "Стажер-дизайнер</a:t>
            </a:r>
            <a:r>
              <a:rPr lang="en-US" sz="19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").</a:t>
            </a:r>
            <a:endParaRPr dirty="0"/>
          </a:p>
        </p:txBody>
      </p:sp>
      <p:sp>
        <p:nvSpPr>
          <p:cNvPr id="229" name="Google Shape;229;p24"/>
          <p:cNvSpPr txBox="1"/>
          <p:nvPr/>
        </p:nvSpPr>
        <p:spPr>
          <a:xfrm>
            <a:off x="857250" y="3519487"/>
            <a:ext cx="8096250" cy="45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95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Освіта:</a:t>
            </a:r>
            <a:r>
              <a:rPr lang="uk-UA" sz="19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школа, курси, тренінги.</a:t>
            </a:r>
            <a:endParaRPr lang="uk-UA" dirty="0"/>
          </a:p>
        </p:txBody>
      </p:sp>
      <p:sp>
        <p:nvSpPr>
          <p:cNvPr id="230" name="Google Shape;230;p24"/>
          <p:cNvSpPr txBox="1"/>
          <p:nvPr/>
        </p:nvSpPr>
        <p:spPr>
          <a:xfrm>
            <a:off x="857250" y="4129087"/>
            <a:ext cx="8096250" cy="45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95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Навички:</a:t>
            </a:r>
            <a:r>
              <a:rPr lang="uk-UA" sz="19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що ви вмієте (мови, комп'ютер, soft skills).</a:t>
            </a:r>
            <a:endParaRPr lang="uk-UA" dirty="0"/>
          </a:p>
        </p:txBody>
      </p:sp>
      <p:sp>
        <p:nvSpPr>
          <p:cNvPr id="231" name="Google Shape;231;p24"/>
          <p:cNvSpPr txBox="1"/>
          <p:nvPr/>
        </p:nvSpPr>
        <p:spPr>
          <a:xfrm>
            <a:off x="857250" y="4738687"/>
            <a:ext cx="8096250" cy="45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95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Досягнення/хобі:</a:t>
            </a:r>
            <a:r>
              <a:rPr lang="uk-UA" sz="19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Ваші перемоги, волонтерство, інтереси.</a:t>
            </a:r>
            <a:endParaRPr lang="uk-UA" dirty="0"/>
          </a:p>
        </p:txBody>
      </p:sp>
      <p:pic>
        <p:nvPicPr>
          <p:cNvPr id="232" name="Google Shape;232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2333625"/>
            <a:ext cx="2476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" y="2943225"/>
            <a:ext cx="2857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" y="3552825"/>
            <a:ext cx="3619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000" y="4162425"/>
            <a:ext cx="3238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1000" y="4772025"/>
            <a:ext cx="32385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4"/>
          <p:cNvSpPr txBox="1"/>
          <p:nvPr/>
        </p:nvSpPr>
        <p:spPr>
          <a:xfrm>
            <a:off x="1514475" y="657224"/>
            <a:ext cx="829627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 dirty="0">
                <a:solidFill>
                  <a:srgbClr val="0369A1"/>
                </a:solidFill>
                <a:latin typeface="Comfortaa"/>
                <a:ea typeface="Comfortaa"/>
                <a:cs typeface="Comfortaa"/>
                <a:sym typeface="Comfortaa"/>
              </a:rPr>
              <a:t>Структура резюме</a:t>
            </a: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919287"/>
            <a:ext cx="547687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1919287"/>
            <a:ext cx="54768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5"/>
          <p:cNvSpPr txBox="1"/>
          <p:nvPr/>
        </p:nvSpPr>
        <p:spPr>
          <a:xfrm>
            <a:off x="857250" y="2352675"/>
            <a:ext cx="5000625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95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Завершити резюме:</a:t>
            </a:r>
            <a:r>
              <a:rPr lang="uk-UA" sz="19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оформіть його в </a:t>
            </a:r>
            <a:r>
              <a:rPr lang="uk-UA" sz="1950" b="0" i="0" u="none" strike="noStrike" cap="none" dirty="0" err="1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Canva</a:t>
            </a:r>
            <a:r>
              <a:rPr lang="uk-UA" sz="19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або </a:t>
            </a:r>
            <a:r>
              <a:rPr lang="uk-UA" sz="1950" b="0" i="0" u="none" strike="noStrike" cap="none" dirty="0" err="1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Google</a:t>
            </a:r>
            <a:r>
              <a:rPr lang="uk-UA" sz="19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</a:t>
            </a:r>
            <a:r>
              <a:rPr lang="uk-UA" sz="1950" b="0" i="0" u="none" strike="noStrike" cap="none" dirty="0" err="1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Docs</a:t>
            </a:r>
            <a:r>
              <a:rPr lang="uk-UA" sz="19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.</a:t>
            </a:r>
            <a:endParaRPr lang="uk-UA" dirty="0"/>
          </a:p>
        </p:txBody>
      </p:sp>
      <p:sp>
        <p:nvSpPr>
          <p:cNvPr id="246" name="Google Shape;246;p25"/>
          <p:cNvSpPr txBox="1"/>
          <p:nvPr/>
        </p:nvSpPr>
        <p:spPr>
          <a:xfrm>
            <a:off x="857250" y="3333750"/>
            <a:ext cx="5000625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95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Пошук:</a:t>
            </a:r>
            <a:r>
              <a:rPr lang="uk-UA" sz="19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знайдіть приклади вакансій для підлітків (волонтерство/фриланс).</a:t>
            </a:r>
            <a:endParaRPr lang="uk-UA" dirty="0"/>
          </a:p>
        </p:txBody>
      </p:sp>
      <p:sp>
        <p:nvSpPr>
          <p:cNvPr id="247" name="Google Shape;247;p25"/>
          <p:cNvSpPr txBox="1"/>
          <p:nvPr/>
        </p:nvSpPr>
        <p:spPr>
          <a:xfrm>
            <a:off x="857250" y="4314825"/>
            <a:ext cx="5000625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95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Презентація:</a:t>
            </a:r>
            <a:r>
              <a:rPr lang="uk-UA" sz="19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підготуйте коротку розповідь «Моя кар’єра мрії».</a:t>
            </a:r>
            <a:endParaRPr lang="uk-UA" dirty="0"/>
          </a:p>
        </p:txBody>
      </p:sp>
      <p:pic>
        <p:nvPicPr>
          <p:cNvPr id="248" name="Google Shape;248;p2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" y="2386012"/>
            <a:ext cx="2857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000" y="3367087"/>
            <a:ext cx="2857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1000" y="4348162"/>
            <a:ext cx="36195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5"/>
          <p:cNvSpPr txBox="1"/>
          <p:nvPr/>
        </p:nvSpPr>
        <p:spPr>
          <a:xfrm>
            <a:off x="2279462" y="899339"/>
            <a:ext cx="88773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 dirty="0">
                <a:solidFill>
                  <a:srgbClr val="0369A1"/>
                </a:solidFill>
                <a:latin typeface="Comfortaa"/>
                <a:ea typeface="Comfortaa"/>
                <a:cs typeface="Comfortaa"/>
                <a:sym typeface="Comfortaa"/>
              </a:rPr>
              <a:t>Домашнє завдання</a:t>
            </a:r>
            <a:endParaRPr lang="uk-UA" dirty="0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DB17B268-7D48-4C9D-A626-3475FE49EA42}"/>
              </a:ext>
            </a:extLst>
          </p:cNvPr>
          <p:cNvSpPr/>
          <p:nvPr/>
        </p:nvSpPr>
        <p:spPr>
          <a:xfrm>
            <a:off x="270641" y="279980"/>
            <a:ext cx="973583" cy="1317201"/>
          </a:xfrm>
          <a:custGeom>
            <a:avLst/>
            <a:gdLst/>
            <a:ahLst/>
            <a:cxnLst/>
            <a:rect l="l" t="t" r="r" b="b"/>
            <a:pathLst>
              <a:path w="1460375" h="1975802">
                <a:moveTo>
                  <a:pt x="0" y="0"/>
                </a:moveTo>
                <a:lnTo>
                  <a:pt x="1460375" y="0"/>
                </a:lnTo>
                <a:lnTo>
                  <a:pt x="1460375" y="1975802"/>
                </a:lnTo>
                <a:lnTo>
                  <a:pt x="0" y="197580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FA9191-036A-4E74-A815-3CFE801104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923" y="6081389"/>
            <a:ext cx="1274764" cy="5684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26293" y="3099485"/>
            <a:ext cx="3343877" cy="3408407"/>
          </a:xfrm>
          <a:prstGeom prst="rect">
            <a:avLst/>
          </a:prstGeom>
          <a:solidFill>
            <a:srgbClr val="D22233"/>
          </a:solidFill>
        </p:spPr>
      </p:sp>
      <p:sp>
        <p:nvSpPr>
          <p:cNvPr id="3" name="Freeform 3"/>
          <p:cNvSpPr/>
          <p:nvPr/>
        </p:nvSpPr>
        <p:spPr>
          <a:xfrm>
            <a:off x="270641" y="279980"/>
            <a:ext cx="973583" cy="1317201"/>
          </a:xfrm>
          <a:custGeom>
            <a:avLst/>
            <a:gdLst/>
            <a:ahLst/>
            <a:cxnLst/>
            <a:rect l="l" t="t" r="r" b="b"/>
            <a:pathLst>
              <a:path w="1460375" h="1975802">
                <a:moveTo>
                  <a:pt x="0" y="0"/>
                </a:moveTo>
                <a:lnTo>
                  <a:pt x="1460375" y="0"/>
                </a:lnTo>
                <a:lnTo>
                  <a:pt x="1460375" y="1975802"/>
                </a:lnTo>
                <a:lnTo>
                  <a:pt x="0" y="197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838693" y="3313490"/>
            <a:ext cx="2311146" cy="2743200"/>
          </a:xfrm>
          <a:custGeom>
            <a:avLst/>
            <a:gdLst/>
            <a:ahLst/>
            <a:cxnLst/>
            <a:rect l="l" t="t" r="r" b="b"/>
            <a:pathLst>
              <a:path w="3466719" h="4114800">
                <a:moveTo>
                  <a:pt x="0" y="0"/>
                </a:moveTo>
                <a:lnTo>
                  <a:pt x="3466719" y="0"/>
                </a:lnTo>
                <a:lnTo>
                  <a:pt x="34667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5400000">
            <a:off x="-1675555" y="2955410"/>
            <a:ext cx="6858000" cy="947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5"/>
              </a:lnSpc>
            </a:pPr>
            <a:r>
              <a:rPr lang="en-US" sz="5760" b="1">
                <a:solidFill>
                  <a:srgbClr val="020301"/>
                </a:solidFill>
                <a:latin typeface="PT Serif Bold"/>
                <a:ea typeface="PT Serif Bold"/>
                <a:cs typeface="PT Serif Bold"/>
                <a:sym typeface="PT Serif Bold"/>
              </a:rPr>
              <a:t>)))))))))))))))))))))))))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4D6CC1-CA5F-FB1A-6D09-52DBB69179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7" y="5846617"/>
            <a:ext cx="1274764" cy="568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D3779C-1975-239B-7700-B193E6B90F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7297" y="795872"/>
            <a:ext cx="9514703" cy="16827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1827657" y="1970782"/>
            <a:ext cx="8572500" cy="216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0" i="0" u="none" strike="noStrike" cap="none">
                <a:solidFill>
                  <a:srgbClr val="0F172A"/>
                </a:solidFill>
                <a:latin typeface="Comfortaa"/>
                <a:ea typeface="Comfortaa"/>
                <a:cs typeface="Comfortaa"/>
                <a:sym typeface="Comfortaa"/>
              </a:rPr>
              <a:t>"Обери роботу, яку любиш — і тобі не доведеться працювати жодного дня у своєму житті."</a:t>
            </a:r>
            <a:endParaRPr lang="uk-UA"/>
          </a:p>
        </p:txBody>
      </p:sp>
      <p:sp>
        <p:nvSpPr>
          <p:cNvPr id="93" name="Google Shape;93;p14"/>
          <p:cNvSpPr txBox="1"/>
          <p:nvPr/>
        </p:nvSpPr>
        <p:spPr>
          <a:xfrm>
            <a:off x="5886450" y="4509306"/>
            <a:ext cx="49720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>
                <a:solidFill>
                  <a:srgbClr val="6474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Конфуцій</a:t>
            </a:r>
            <a:endParaRPr lang="uk-UA" sz="160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8626CE3B-3C1F-4FBA-B48E-B7EF9789E8A7}"/>
              </a:ext>
            </a:extLst>
          </p:cNvPr>
          <p:cNvSpPr/>
          <p:nvPr/>
        </p:nvSpPr>
        <p:spPr>
          <a:xfrm>
            <a:off x="259904" y="217697"/>
            <a:ext cx="973583" cy="1317201"/>
          </a:xfrm>
          <a:custGeom>
            <a:avLst/>
            <a:gdLst/>
            <a:ahLst/>
            <a:cxnLst/>
            <a:rect l="l" t="t" r="r" b="b"/>
            <a:pathLst>
              <a:path w="1460375" h="1975802">
                <a:moveTo>
                  <a:pt x="0" y="0"/>
                </a:moveTo>
                <a:lnTo>
                  <a:pt x="1460375" y="0"/>
                </a:lnTo>
                <a:lnTo>
                  <a:pt x="1460375" y="1975802"/>
                </a:lnTo>
                <a:lnTo>
                  <a:pt x="0" y="1975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2F063E-4615-4C5E-B2C2-221C4AFF0B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157" y="5553336"/>
            <a:ext cx="1274764" cy="5684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1947862"/>
            <a:ext cx="3619500" cy="37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6250" y="1947862"/>
            <a:ext cx="3619500" cy="37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1500" y="1947862"/>
            <a:ext cx="3619500" cy="37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62125" y="2252662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1600676" y="3300412"/>
            <a:ext cx="118014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0F172A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Кар’єра</a:t>
            </a:r>
            <a:endParaRPr lang="uk-UA"/>
          </a:p>
        </p:txBody>
      </p:sp>
      <p:sp>
        <p:nvSpPr>
          <p:cNvPr id="104" name="Google Shape;104;p15"/>
          <p:cNvSpPr txBox="1"/>
          <p:nvPr/>
        </p:nvSpPr>
        <p:spPr>
          <a:xfrm>
            <a:off x="723900" y="3929062"/>
            <a:ext cx="300990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Послідовний професійний шлях людини, який поєднує розвиток навичок, досвіду та особистісне зростання.</a:t>
            </a:r>
            <a:endParaRPr lang="uk-UA" sz="1600"/>
          </a:p>
        </p:txBody>
      </p:sp>
      <p:pic>
        <p:nvPicPr>
          <p:cNvPr id="105" name="Google Shape;105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67375" y="2252662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5305901" y="3300412"/>
            <a:ext cx="158019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 dirty="0" err="1">
                <a:solidFill>
                  <a:srgbClr val="0F172A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Hard</a:t>
            </a:r>
            <a:r>
              <a:rPr lang="uk-UA" sz="2100" b="0" i="0" u="none" strike="noStrike" cap="none" dirty="0">
                <a:solidFill>
                  <a:srgbClr val="0F172A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 Skills</a:t>
            </a:r>
            <a:endParaRPr lang="uk-UA" dirty="0"/>
          </a:p>
        </p:txBody>
      </p:sp>
      <p:sp>
        <p:nvSpPr>
          <p:cNvPr id="107" name="Google Shape;107;p15"/>
          <p:cNvSpPr txBox="1"/>
          <p:nvPr/>
        </p:nvSpPr>
        <p:spPr>
          <a:xfrm>
            <a:off x="4591050" y="3929062"/>
            <a:ext cx="300990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Професійні навички. Спеціальні вміння, необхідні для виконання конкретної роботи.</a:t>
            </a:r>
            <a:endParaRPr lang="uk-UA" sz="1600"/>
          </a:p>
        </p:txBody>
      </p:sp>
      <p:pic>
        <p:nvPicPr>
          <p:cNvPr id="108" name="Google Shape;108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72625" y="2252662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9296161" y="3300412"/>
            <a:ext cx="141017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 dirty="0">
                <a:solidFill>
                  <a:srgbClr val="0F172A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Soft Skills</a:t>
            </a:r>
            <a:endParaRPr lang="uk-UA" dirty="0"/>
          </a:p>
        </p:txBody>
      </p:sp>
      <p:sp>
        <p:nvSpPr>
          <p:cNvPr id="110" name="Google Shape;110;p15"/>
          <p:cNvSpPr txBox="1"/>
          <p:nvPr/>
        </p:nvSpPr>
        <p:spPr>
          <a:xfrm>
            <a:off x="8496300" y="3929062"/>
            <a:ext cx="30099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М’які навички. Комунікація, відповідальність, командна робота, тайм-менеджмент.</a:t>
            </a:r>
            <a:endParaRPr lang="uk-UA" sz="1600"/>
          </a:p>
        </p:txBody>
      </p:sp>
      <p:pic>
        <p:nvPicPr>
          <p:cNvPr id="111" name="Google Shape;111;p15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24050" y="2443162"/>
            <a:ext cx="5334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829300" y="2443162"/>
            <a:ext cx="5334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01212" y="2443162"/>
            <a:ext cx="6000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1695450" y="504825"/>
            <a:ext cx="87344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rgbClr val="0369A1"/>
                </a:solidFill>
                <a:latin typeface="Comfortaa"/>
                <a:ea typeface="Comfortaa"/>
                <a:cs typeface="Comfortaa"/>
                <a:sym typeface="Comfortaa"/>
              </a:rPr>
              <a:t>Що таке кар'єра?</a:t>
            </a:r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/>
          <p:nvPr/>
        </p:nvSpPr>
        <p:spPr>
          <a:xfrm>
            <a:off x="5619750" y="2719387"/>
            <a:ext cx="952500" cy="1905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904875" y="1690985"/>
            <a:ext cx="103822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369A1"/>
                </a:solidFill>
                <a:latin typeface="Comfortaa"/>
                <a:ea typeface="Comfortaa"/>
                <a:cs typeface="Comfortaa"/>
                <a:sym typeface="Comfortaa"/>
              </a:rPr>
              <a:t>4 </a:t>
            </a:r>
            <a:r>
              <a:rPr lang="uk-UA" sz="6000" b="1" i="0" u="none" strike="noStrike" cap="none" dirty="0">
                <a:solidFill>
                  <a:srgbClr val="0369A1"/>
                </a:solidFill>
                <a:latin typeface="Comfortaa"/>
                <a:ea typeface="Comfortaa"/>
                <a:cs typeface="Comfortaa"/>
                <a:sym typeface="Comfortaa"/>
              </a:rPr>
              <a:t>шляхи</a:t>
            </a:r>
            <a:r>
              <a:rPr lang="en-US" sz="6000" b="1" i="0" u="none" strike="noStrike" cap="none" dirty="0">
                <a:solidFill>
                  <a:srgbClr val="0369A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uk-UA" sz="6000" b="1" i="0" u="none" strike="noStrike" cap="none" dirty="0">
                <a:solidFill>
                  <a:srgbClr val="0369A1"/>
                </a:solidFill>
                <a:latin typeface="Comfortaa"/>
                <a:ea typeface="Comfortaa"/>
                <a:cs typeface="Comfortaa"/>
                <a:sym typeface="Comfortaa"/>
              </a:rPr>
              <a:t>зайнятості</a:t>
            </a:r>
            <a:endParaRPr lang="uk-UA" dirty="0"/>
          </a:p>
        </p:txBody>
      </p:sp>
      <p:sp>
        <p:nvSpPr>
          <p:cNvPr id="122" name="Google Shape;122;p16"/>
          <p:cNvSpPr txBox="1"/>
          <p:nvPr/>
        </p:nvSpPr>
        <p:spPr>
          <a:xfrm>
            <a:off x="3057525" y="3429000"/>
            <a:ext cx="57150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Як ми можемо реалізувати свої таланти?</a:t>
            </a:r>
            <a:endParaRPr lang="uk-UA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919287"/>
            <a:ext cx="54768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>
            <a:off x="1123950" y="1843088"/>
            <a:ext cx="54768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Робота, яку виконує працівник за трудовим договором і отримує за неї заробітну плату.</a:t>
            </a:r>
            <a:endParaRPr lang="uk-UA" sz="1600"/>
          </a:p>
        </p:txBody>
      </p:sp>
      <p:pic>
        <p:nvPicPr>
          <p:cNvPr id="130" name="Google Shape;130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1919287"/>
            <a:ext cx="54768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857250" y="3405187"/>
            <a:ext cx="5000625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95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Переваги:</a:t>
            </a:r>
            <a:r>
              <a:rPr lang="uk-UA" sz="19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стабільність, соціальні гарантії (лікарняні, відпустка).</a:t>
            </a:r>
            <a:endParaRPr lang="uk-UA" dirty="0"/>
          </a:p>
        </p:txBody>
      </p:sp>
      <p:sp>
        <p:nvSpPr>
          <p:cNvPr id="132" name="Google Shape;132;p17"/>
          <p:cNvSpPr txBox="1"/>
          <p:nvPr/>
        </p:nvSpPr>
        <p:spPr>
          <a:xfrm>
            <a:off x="857250" y="4386262"/>
            <a:ext cx="5000625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95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Виклики:</a:t>
            </a:r>
            <a:r>
              <a:rPr lang="uk-UA" sz="19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чіткий графік, менше свободи дій, залежність від керівника.</a:t>
            </a:r>
            <a:endParaRPr lang="uk-UA" dirty="0"/>
          </a:p>
        </p:txBody>
      </p:sp>
      <p:pic>
        <p:nvPicPr>
          <p:cNvPr id="133" name="Google Shape;133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" y="3438525"/>
            <a:ext cx="2476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000" y="4419600"/>
            <a:ext cx="24765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1690687" y="574715"/>
            <a:ext cx="738187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 dirty="0">
                <a:solidFill>
                  <a:srgbClr val="0369A1"/>
                </a:solidFill>
                <a:latin typeface="Comfortaa"/>
                <a:ea typeface="Comfortaa"/>
                <a:cs typeface="Comfortaa"/>
                <a:sym typeface="Comfortaa"/>
              </a:rPr>
              <a:t>1. Наймана праця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297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1919287"/>
            <a:ext cx="547687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" y="1919287"/>
            <a:ext cx="54768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6124575" y="1596464"/>
            <a:ext cx="5476875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Вид самозайнятості, коли людина виконує замовлення для клієнтів без постійного роботодавця.</a:t>
            </a:r>
            <a:endParaRPr lang="uk-UA" sz="1600" dirty="0"/>
          </a:p>
        </p:txBody>
      </p:sp>
      <p:sp>
        <p:nvSpPr>
          <p:cNvPr id="144" name="Google Shape;144;p18"/>
          <p:cNvSpPr txBox="1"/>
          <p:nvPr/>
        </p:nvSpPr>
        <p:spPr>
          <a:xfrm>
            <a:off x="6810375" y="3405187"/>
            <a:ext cx="5000625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95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Переваги:</a:t>
            </a:r>
            <a:r>
              <a:rPr lang="uk-UA" sz="19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свобода, гнучкий графік, вибір проєктів.</a:t>
            </a:r>
            <a:endParaRPr lang="uk-UA" dirty="0"/>
          </a:p>
        </p:txBody>
      </p:sp>
      <p:sp>
        <p:nvSpPr>
          <p:cNvPr id="145" name="Google Shape;145;p18"/>
          <p:cNvSpPr txBox="1"/>
          <p:nvPr/>
        </p:nvSpPr>
        <p:spPr>
          <a:xfrm>
            <a:off x="6810375" y="4386262"/>
            <a:ext cx="5000625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95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Виклики:</a:t>
            </a:r>
            <a:r>
              <a:rPr lang="uk-UA" sz="19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нестабільний дохід, самостійний пошук клієнтів.</a:t>
            </a:r>
            <a:endParaRPr lang="uk-UA" dirty="0"/>
          </a:p>
        </p:txBody>
      </p:sp>
      <p:pic>
        <p:nvPicPr>
          <p:cNvPr id="146" name="Google Shape;146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4125" y="3438525"/>
            <a:ext cx="2476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34125" y="4419600"/>
            <a:ext cx="24765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/>
        </p:nvSpPr>
        <p:spPr>
          <a:xfrm>
            <a:off x="1609725" y="513575"/>
            <a:ext cx="87820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 dirty="0">
                <a:solidFill>
                  <a:srgbClr val="0369A1"/>
                </a:solidFill>
                <a:latin typeface="Comfortaa"/>
                <a:ea typeface="Comfortaa"/>
                <a:cs typeface="Comfortaa"/>
                <a:sym typeface="Comfortaa"/>
              </a:rPr>
              <a:t>2. Фриланс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7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/>
          <p:nvPr/>
        </p:nvSpPr>
        <p:spPr>
          <a:xfrm>
            <a:off x="1438275" y="863620"/>
            <a:ext cx="52006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 dirty="0">
                <a:solidFill>
                  <a:srgbClr val="0369A1"/>
                </a:solidFill>
                <a:latin typeface="Comfortaa"/>
                <a:ea typeface="Comfortaa"/>
                <a:cs typeface="Comfortaa"/>
                <a:sym typeface="Comfortaa"/>
              </a:rPr>
              <a:t>3. Волонтерство</a:t>
            </a:r>
            <a:endParaRPr lang="uk-UA" dirty="0"/>
          </a:p>
        </p:txBody>
      </p:sp>
      <p:pic>
        <p:nvPicPr>
          <p:cNvPr id="155" name="Google Shape;155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/>
        </p:nvSpPr>
        <p:spPr>
          <a:xfrm>
            <a:off x="723900" y="1943874"/>
            <a:ext cx="520065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b="0" i="0" u="none" strike="noStrike" cap="none">
                <a:solidFill>
                  <a:srgbClr val="15803D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Робота за покликом серця</a:t>
            </a:r>
            <a:endParaRPr lang="uk-UA"/>
          </a:p>
        </p:txBody>
      </p:sp>
      <p:sp>
        <p:nvSpPr>
          <p:cNvPr id="157" name="Google Shape;157;p19"/>
          <p:cNvSpPr txBox="1"/>
          <p:nvPr/>
        </p:nvSpPr>
        <p:spPr>
          <a:xfrm>
            <a:off x="571500" y="2713792"/>
            <a:ext cx="4953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Добровільна безоплатна діяльність на користь суспільства чи окремих людей.</a:t>
            </a:r>
            <a:endParaRPr lang="uk-UA" sz="1600"/>
          </a:p>
        </p:txBody>
      </p:sp>
      <p:sp>
        <p:nvSpPr>
          <p:cNvPr id="158" name="Google Shape;158;p19"/>
          <p:cNvSpPr txBox="1"/>
          <p:nvPr/>
        </p:nvSpPr>
        <p:spPr>
          <a:xfrm>
            <a:off x="571500" y="3938587"/>
            <a:ext cx="4953000" cy="152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Чому це круто?</a:t>
            </a:r>
            <a:br>
              <a:rPr lang="uk-U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uk-UA" sz="18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Ти отримуєш унікальний досвід, нові знайомства та відчуття важливості своєї справи. Це чудовий старт кар'єри!</a:t>
            </a:r>
            <a:endParaRPr lang="uk-UA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919287"/>
            <a:ext cx="54768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857250" y="2066923"/>
            <a:ext cx="54768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Форма діяльності, коли людина працює на себе, організовуючи власну справу чи надаючи послуги.</a:t>
            </a:r>
            <a:endParaRPr lang="uk-UA" sz="1600"/>
          </a:p>
        </p:txBody>
      </p:sp>
      <p:pic>
        <p:nvPicPr>
          <p:cNvPr id="166" name="Google Shape;166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1919287"/>
            <a:ext cx="54768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/>
          <p:nvPr/>
        </p:nvSpPr>
        <p:spPr>
          <a:xfrm>
            <a:off x="857250" y="3405187"/>
            <a:ext cx="5000625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95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Переваги:</a:t>
            </a:r>
            <a:r>
              <a:rPr lang="uk-UA" sz="19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незалежність, можливість високого прибутку, реалізація мрії.</a:t>
            </a:r>
            <a:endParaRPr lang="uk-UA" dirty="0"/>
          </a:p>
        </p:txBody>
      </p:sp>
      <p:sp>
        <p:nvSpPr>
          <p:cNvPr id="168" name="Google Shape;168;p20"/>
          <p:cNvSpPr txBox="1"/>
          <p:nvPr/>
        </p:nvSpPr>
        <p:spPr>
          <a:xfrm>
            <a:off x="857250" y="4386262"/>
            <a:ext cx="5000625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950" b="1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Виклики:</a:t>
            </a:r>
            <a:r>
              <a:rPr lang="uk-UA" sz="1950" b="0" i="0" u="none" strike="noStrike" cap="none" dirty="0">
                <a:solidFill>
                  <a:srgbClr val="334155"/>
                </a:solidFill>
                <a:latin typeface="Afacad Flux"/>
                <a:ea typeface="Afacad Flux"/>
                <a:cs typeface="Afacad Flux"/>
                <a:sym typeface="Afacad Flux"/>
              </a:rPr>
              <a:t> фінансові ризики, відповідальність за все, сплата податків.</a:t>
            </a:r>
            <a:endParaRPr lang="uk-UA" dirty="0"/>
          </a:p>
        </p:txBody>
      </p:sp>
      <p:pic>
        <p:nvPicPr>
          <p:cNvPr id="169" name="Google Shape;169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" y="3438525"/>
            <a:ext cx="2476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000" y="4419600"/>
            <a:ext cx="24765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 txBox="1"/>
          <p:nvPr/>
        </p:nvSpPr>
        <p:spPr>
          <a:xfrm>
            <a:off x="1557337" y="682594"/>
            <a:ext cx="8601075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rgbClr val="0369A1"/>
                </a:solidFill>
                <a:latin typeface="Comfortaa"/>
                <a:ea typeface="Comfortaa"/>
                <a:cs typeface="Comfortaa"/>
                <a:sym typeface="Comfortaa"/>
              </a:rPr>
              <a:t>4. Самозайнятість та бізнес</a:t>
            </a:r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7" name="Google Shape;177;p21"/>
          <p:cNvGraphicFramePr/>
          <p:nvPr>
            <p:extLst>
              <p:ext uri="{D42A27DB-BD31-4B8C-83A1-F6EECF244321}">
                <p14:modId xmlns:p14="http://schemas.microsoft.com/office/powerpoint/2010/main" val="1146818622"/>
              </p:ext>
            </p:extLst>
          </p:nvPr>
        </p:nvGraphicFramePr>
        <p:xfrm>
          <a:off x="380999" y="2309813"/>
          <a:ext cx="11430000" cy="3114675"/>
        </p:xfrm>
        <a:graphic>
          <a:graphicData uri="http://schemas.openxmlformats.org/drawingml/2006/table">
            <a:tbl>
              <a:tblPr firstRow="1" bandRow="1">
                <a:noFill/>
                <a:tableStyleId>{A54C7940-8F50-4BB2-9D30-E4C08BAF71DF}</a:tableStyleId>
              </a:tblPr>
              <a:tblGrid>
                <a:gridCol w="290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9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i="0" u="none" strike="noStrike" cap="none" noProof="0">
                          <a:solidFill>
                            <a:srgbClr val="0369A1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Роль</a:t>
                      </a:r>
                      <a:endParaRPr lang="uk-UA" sz="2400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i="0" u="none" strike="noStrike" cap="none" noProof="0">
                          <a:solidFill>
                            <a:srgbClr val="0369A1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Приклад</a:t>
                      </a:r>
                      <a:endParaRPr lang="uk-UA" sz="2400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i="0" u="none" strike="noStrike" cap="none" noProof="0">
                          <a:solidFill>
                            <a:srgbClr val="0369A1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Переваги</a:t>
                      </a:r>
                      <a:endParaRPr lang="uk-UA" sz="2400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i="0" u="none" strike="noStrike" cap="none" noProof="0">
                          <a:solidFill>
                            <a:srgbClr val="0369A1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Виклики</a:t>
                      </a:r>
                      <a:endParaRPr lang="uk-UA" sz="2400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i="0" u="none" strike="noStrike" cap="none" noProof="0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Фрилансер</a:t>
                      </a:r>
                      <a:endParaRPr lang="uk-UA" sz="2400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0" i="0" u="none" strike="noStrike" cap="none" noProof="0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Дизайнер, програміст</a:t>
                      </a:r>
                      <a:endParaRPr lang="uk-UA" sz="2400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0" i="0" u="none" strike="noStrike" cap="none" noProof="0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Свобода, гнучкість</a:t>
                      </a:r>
                      <a:endParaRPr lang="uk-UA" sz="2400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0" i="0" u="none" strike="noStrike" cap="none" noProof="0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Нестабільний дохід</a:t>
                      </a:r>
                      <a:endParaRPr lang="uk-UA" sz="2400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i="0" u="none" strike="noStrike" cap="none" noProof="0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Власник бізнесу</a:t>
                      </a:r>
                      <a:endParaRPr lang="uk-UA" sz="2400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0" i="0" u="none" strike="noStrike" cap="none" noProof="0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Власник кав’ярні</a:t>
                      </a:r>
                      <a:endParaRPr lang="uk-UA" sz="2400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0" i="0" u="none" strike="noStrike" cap="none" noProof="0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Прибуток, самостійність</a:t>
                      </a:r>
                      <a:endParaRPr lang="uk-UA" sz="2400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0" i="0" u="none" strike="noStrike" cap="none" noProof="0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Податки, ризики</a:t>
                      </a:r>
                      <a:endParaRPr lang="uk-UA" sz="2400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i="0" u="none" strike="noStrike" cap="none" noProof="0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Волонтер</a:t>
                      </a:r>
                      <a:endParaRPr lang="uk-UA" sz="2400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0" i="0" u="none" strike="noStrike" cap="none" noProof="0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Благодійні проєкти</a:t>
                      </a:r>
                      <a:endParaRPr lang="uk-UA" sz="2400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0" i="0" u="none" strike="noStrike" cap="none" noProof="0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Досвід, знайомства</a:t>
                      </a:r>
                      <a:endParaRPr lang="uk-UA" sz="2400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0" i="0" u="none" strike="noStrike" cap="none" noProof="0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Без оплати</a:t>
                      </a:r>
                      <a:endParaRPr lang="uk-UA" sz="2400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1" i="0" u="none" strike="noStrike" cap="none" noProof="0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Найманий працівник</a:t>
                      </a:r>
                      <a:endParaRPr lang="uk-UA" sz="2400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0" i="0" u="none" strike="noStrike" cap="none" noProof="0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Учитель, лікар</a:t>
                      </a:r>
                      <a:endParaRPr lang="uk-UA" sz="2400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0" i="0" u="none" strike="noStrike" cap="none" noProof="0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Стабільність, гарантії</a:t>
                      </a:r>
                      <a:endParaRPr lang="uk-UA" sz="2400" noProof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 b="0" i="0" u="none" strike="noStrike" cap="none" noProof="0" dirty="0">
                          <a:solidFill>
                            <a:srgbClr val="334155"/>
                          </a:solidFill>
                          <a:latin typeface="Afacad Flux"/>
                          <a:ea typeface="Afacad Flux"/>
                          <a:cs typeface="Afacad Flux"/>
                          <a:sym typeface="Afacad Flux"/>
                        </a:rPr>
                        <a:t>Менше свободи</a:t>
                      </a:r>
                      <a:endParaRPr lang="uk-UA" sz="2400" noProof="0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8" name="Google Shape;178;p21"/>
          <p:cNvSpPr/>
          <p:nvPr/>
        </p:nvSpPr>
        <p:spPr>
          <a:xfrm>
            <a:off x="381000" y="2981325"/>
            <a:ext cx="290705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1"/>
          <p:cNvSpPr/>
          <p:nvPr/>
        </p:nvSpPr>
        <p:spPr>
          <a:xfrm>
            <a:off x="3288059" y="2981325"/>
            <a:ext cx="281716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1"/>
          <p:cNvSpPr/>
          <p:nvPr/>
        </p:nvSpPr>
        <p:spPr>
          <a:xfrm>
            <a:off x="6105227" y="2981325"/>
            <a:ext cx="309696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9202191" y="2981325"/>
            <a:ext cx="260880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1"/>
          <p:cNvSpPr/>
          <p:nvPr/>
        </p:nvSpPr>
        <p:spPr>
          <a:xfrm>
            <a:off x="381000" y="3533775"/>
            <a:ext cx="290705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3288059" y="3533775"/>
            <a:ext cx="281716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1"/>
          <p:cNvSpPr/>
          <p:nvPr/>
        </p:nvSpPr>
        <p:spPr>
          <a:xfrm>
            <a:off x="6105227" y="3533775"/>
            <a:ext cx="309696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1"/>
          <p:cNvSpPr/>
          <p:nvPr/>
        </p:nvSpPr>
        <p:spPr>
          <a:xfrm>
            <a:off x="9202191" y="3533775"/>
            <a:ext cx="260880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1"/>
          <p:cNvSpPr/>
          <p:nvPr/>
        </p:nvSpPr>
        <p:spPr>
          <a:xfrm>
            <a:off x="381000" y="4086225"/>
            <a:ext cx="290705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1"/>
          <p:cNvSpPr/>
          <p:nvPr/>
        </p:nvSpPr>
        <p:spPr>
          <a:xfrm>
            <a:off x="3288059" y="4086225"/>
            <a:ext cx="281716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1"/>
          <p:cNvSpPr/>
          <p:nvPr/>
        </p:nvSpPr>
        <p:spPr>
          <a:xfrm>
            <a:off x="6105227" y="4086225"/>
            <a:ext cx="309696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/>
          <p:nvPr/>
        </p:nvSpPr>
        <p:spPr>
          <a:xfrm>
            <a:off x="9202191" y="4086225"/>
            <a:ext cx="260880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1"/>
          <p:cNvSpPr/>
          <p:nvPr/>
        </p:nvSpPr>
        <p:spPr>
          <a:xfrm>
            <a:off x="381000" y="4638675"/>
            <a:ext cx="290705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1"/>
          <p:cNvSpPr/>
          <p:nvPr/>
        </p:nvSpPr>
        <p:spPr>
          <a:xfrm>
            <a:off x="3288059" y="4638675"/>
            <a:ext cx="281716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1"/>
          <p:cNvSpPr/>
          <p:nvPr/>
        </p:nvSpPr>
        <p:spPr>
          <a:xfrm>
            <a:off x="6105227" y="4638675"/>
            <a:ext cx="309696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1"/>
          <p:cNvSpPr/>
          <p:nvPr/>
        </p:nvSpPr>
        <p:spPr>
          <a:xfrm>
            <a:off x="9202191" y="4638675"/>
            <a:ext cx="260880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1"/>
          <p:cNvSpPr/>
          <p:nvPr/>
        </p:nvSpPr>
        <p:spPr>
          <a:xfrm>
            <a:off x="381000" y="5191125"/>
            <a:ext cx="290705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3288059" y="5191125"/>
            <a:ext cx="281716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1"/>
          <p:cNvSpPr/>
          <p:nvPr/>
        </p:nvSpPr>
        <p:spPr>
          <a:xfrm>
            <a:off x="6105227" y="5191125"/>
            <a:ext cx="309696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9202191" y="5191125"/>
            <a:ext cx="260880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1695450" y="667583"/>
            <a:ext cx="92011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 dirty="0">
                <a:solidFill>
                  <a:srgbClr val="0369A1"/>
                </a:solidFill>
                <a:latin typeface="Comfortaa"/>
                <a:ea typeface="Comfortaa"/>
                <a:cs typeface="Comfortaa"/>
                <a:sym typeface="Comfortaa"/>
              </a:rPr>
              <a:t>Порівняння</a:t>
            </a:r>
            <a:r>
              <a:rPr lang="en-US" sz="3600" b="1" i="0" u="none" strike="noStrike" cap="none" dirty="0">
                <a:solidFill>
                  <a:srgbClr val="0369A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uk-UA" sz="3600" b="1" i="0" u="none" strike="noStrike" cap="none" dirty="0">
                <a:solidFill>
                  <a:srgbClr val="0369A1"/>
                </a:solidFill>
                <a:latin typeface="Comfortaa"/>
                <a:ea typeface="Comfortaa"/>
                <a:cs typeface="Comfortaa"/>
                <a:sym typeface="Comfortaa"/>
              </a:rPr>
              <a:t>ролей</a:t>
            </a:r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336AADD86DA047936E08ED21093B26" ma:contentTypeVersion="10" ma:contentTypeDescription="Створення нового документа." ma:contentTypeScope="" ma:versionID="a2cc19c3d362eb2a898f686ee525ef3d">
  <xsd:schema xmlns:xsd="http://www.w3.org/2001/XMLSchema" xmlns:xs="http://www.w3.org/2001/XMLSchema" xmlns:p="http://schemas.microsoft.com/office/2006/metadata/properties" xmlns:ns2="a7350a7d-edba-4f73-b4d3-7121544e08d5" xmlns:ns3="80c60820-71da-441b-b133-2d766bfa34f5" targetNamespace="http://schemas.microsoft.com/office/2006/metadata/properties" ma:root="true" ma:fieldsID="ae61241339663f0a5e9ec83056db91f3" ns2:_="" ns3:_="">
    <xsd:import namespace="a7350a7d-edba-4f73-b4d3-7121544e08d5"/>
    <xsd:import namespace="80c60820-71da-441b-b133-2d766bfa34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50a7d-edba-4f73-b4d3-7121544e08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7ca6929b-0d6c-4552-8166-371507af1e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60820-71da-441b-b133-2d766bfa34f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4fc45f4-18ab-42ef-abec-68d532554bcd}" ma:internalName="TaxCatchAll" ma:showField="CatchAllData" ma:web="80c60820-71da-441b-b133-2d766bfa34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c60820-71da-441b-b133-2d766bfa34f5" xsi:nil="true"/>
    <lcf76f155ced4ddcb4097134ff3c332f xmlns="a7350a7d-edba-4f73-b4d3-7121544e08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FAC367-A054-4C07-A33C-6076BE5524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C35B1E-06B5-45D7-B4F8-A12019F653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350a7d-edba-4f73-b4d3-7121544e08d5"/>
    <ds:schemaRef ds:uri="80c60820-71da-441b-b133-2d766bfa34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66C114-2270-4432-8E75-C2B83B94E59C}">
  <ds:schemaRefs>
    <ds:schemaRef ds:uri="http://schemas.microsoft.com/office/2006/metadata/properties"/>
    <ds:schemaRef ds:uri="http://schemas.microsoft.com/office/infopath/2007/PartnerControls"/>
    <ds:schemaRef ds:uri="80c60820-71da-441b-b133-2d766bfa34f5"/>
    <ds:schemaRef ds:uri="a7350a7d-edba-4f73-b4d3-7121544e08d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480</Words>
  <Application>Microsoft Office PowerPoint</Application>
  <PresentationFormat>Widescreen</PresentationFormat>
  <Paragraphs>72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cp:lastModifiedBy>Tetyana Khomych</cp:lastModifiedBy>
  <cp:revision>24</cp:revision>
  <dcterms:modified xsi:type="dcterms:W3CDTF">2026-01-04T19:07:47Z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0x010100DC336AADD86DA047936E08ED21093B26</vt:lpwstr>
  </property>
  <property fmtid="{D5CDD505-2E9C-101B-9397-08002B2CF9AE}" pid="3" name="MediaServiceImageTags">
    <vt:lpwstr/>
  </property>
</Properties>
</file>