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83" r:id="rId18"/>
    <p:sldId id="284" r:id="rId19"/>
    <p:sldId id="271" r:id="rId20"/>
    <p:sldId id="272" r:id="rId21"/>
    <p:sldId id="273" r:id="rId22"/>
    <p:sldId id="274" r:id="rId23"/>
    <p:sldId id="275" r:id="rId24"/>
    <p:sldId id="280" r:id="rId25"/>
    <p:sldId id="276" r:id="rId26"/>
    <p:sldId id="277" r:id="rId27"/>
    <p:sldId id="281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86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2789"/>
            <a:ext cx="7772400" cy="1470025"/>
          </a:xfrm>
        </p:spPr>
        <p:txBody>
          <a:bodyPr/>
          <a:lstStyle/>
          <a:p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СЕКРЕТИ УСПІШНОЇ КОМАНДИ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054" y="2708564"/>
            <a:ext cx="7564582" cy="1752600"/>
          </a:xfrm>
        </p:spPr>
        <p:txBody>
          <a:bodyPr>
            <a:normAutofit fontScale="25000" lnSpcReduction="20000"/>
          </a:bodyPr>
          <a:lstStyle/>
          <a:p>
            <a:r>
              <a:rPr sz="112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Навчаємося</a:t>
            </a:r>
            <a:r>
              <a:rPr sz="11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sz="112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співпрацювати</a:t>
            </a:r>
            <a:r>
              <a:rPr sz="11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і </a:t>
            </a:r>
            <a:r>
              <a:rPr sz="112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взаємодіяти</a:t>
            </a:r>
            <a:endParaRPr sz="11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endParaRPr sz="11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sz="9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Гасло</a:t>
            </a:r>
            <a:r>
              <a:rPr sz="9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sz="9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Твій</a:t>
            </a:r>
            <a:r>
              <a:rPr sz="9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sz="9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sz="9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sz="9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sz="9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9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sz="9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sz="9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збираємо</a:t>
            </a:r>
            <a:r>
              <a:rPr sz="9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разом</a:t>
            </a:r>
            <a:r>
              <a:rPr sz="9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91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0" y="45351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tx2"/>
                </a:solidFill>
                <a:latin typeface="+mn-lt"/>
                <a:cs typeface="Times New Roman" pitchFamily="18" charset="0"/>
              </a:rPr>
              <a:t>Обговорення</a:t>
            </a:r>
            <a:endParaRPr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dirty="0" err="1" smtClean="0">
                <a:latin typeface="+mj-lt"/>
                <a:cs typeface="Times New Roman" pitchFamily="18" charset="0"/>
              </a:rPr>
              <a:t>Хто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став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лідером</a:t>
            </a:r>
            <a:r>
              <a:rPr dirty="0">
                <a:latin typeface="+mj-lt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dirty="0" err="1" smtClean="0">
                <a:latin typeface="+mj-lt"/>
                <a:cs typeface="Times New Roman" pitchFamily="18" charset="0"/>
              </a:rPr>
              <a:t>Яка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роль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була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непомітною</a:t>
            </a:r>
            <a:r>
              <a:rPr dirty="0">
                <a:latin typeface="+mj-lt"/>
                <a:cs typeface="Times New Roman" pitchFamily="18" charset="0"/>
              </a:rPr>
              <a:t>, </a:t>
            </a:r>
            <a:r>
              <a:rPr dirty="0" err="1">
                <a:latin typeface="+mj-lt"/>
                <a:cs typeface="Times New Roman" pitchFamily="18" charset="0"/>
              </a:rPr>
              <a:t>але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важливою</a:t>
            </a:r>
            <a:r>
              <a:rPr dirty="0">
                <a:latin typeface="+mj-lt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dirty="0" err="1" smtClean="0">
                <a:latin typeface="+mj-lt"/>
                <a:cs typeface="Times New Roman" pitchFamily="18" charset="0"/>
              </a:rPr>
              <a:t>Як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команда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приймала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рішення</a:t>
            </a:r>
            <a:r>
              <a:rPr dirty="0">
                <a:latin typeface="+mj-lt"/>
                <a:cs typeface="Times New Roman" pitchFamily="18" charset="0"/>
              </a:rPr>
              <a:t>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54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050"/>
            <a:ext cx="2019300" cy="22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В </a:t>
            </a:r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одному</a:t>
            </a:r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човні</a:t>
            </a:r>
            <a:endParaRPr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>
                <a:latin typeface="+mj-lt"/>
                <a:cs typeface="Times New Roman" pitchFamily="18" charset="0"/>
              </a:rPr>
              <a:t>Кожен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звертається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сусіда</a:t>
            </a:r>
            <a:r>
              <a:rPr dirty="0">
                <a:latin typeface="+mj-lt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i="1" dirty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радий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/рада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бути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тобою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одному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човні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endParaRPr dirty="0"/>
          </a:p>
          <a:p>
            <a:pPr marL="0" indent="0">
              <a:buNone/>
            </a:pPr>
            <a:r>
              <a:rPr dirty="0" err="1" smtClean="0">
                <a:latin typeface="+mj-lt"/>
                <a:cs typeface="Times New Roman" pitchFamily="18" charset="0"/>
              </a:rPr>
              <a:t>Мета</a:t>
            </a:r>
            <a:r>
              <a:rPr lang="uk-UA" dirty="0" smtClean="0">
                <a:latin typeface="+mj-lt"/>
                <a:cs typeface="Times New Roman" pitchFamily="18" charset="0"/>
              </a:rPr>
              <a:t>: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побачити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сильні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сторони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одне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одного</a:t>
            </a:r>
            <a:r>
              <a:rPr i="1"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4903355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810420"/>
            <a:ext cx="1236950" cy="123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09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18" y="774485"/>
            <a:ext cx="5175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Суперсила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команди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— Я‑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повідомлення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+mj-lt"/>
                <a:cs typeface="Times New Roman" pitchFamily="18" charset="0"/>
              </a:rPr>
              <a:t>з</a:t>
            </a:r>
            <a:r>
              <a:rPr dirty="0" err="1" smtClean="0">
                <a:latin typeface="+mj-lt"/>
                <a:cs typeface="Times New Roman" pitchFamily="18" charset="0"/>
              </a:rPr>
              <a:t>винувачення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викликають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конфлікт</a:t>
            </a:r>
            <a:r>
              <a:rPr dirty="0">
                <a:latin typeface="+mj-lt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+mj-lt"/>
                <a:cs typeface="Times New Roman" pitchFamily="18" charset="0"/>
              </a:rPr>
              <a:t>м</a:t>
            </a:r>
            <a:r>
              <a:rPr dirty="0" err="1" smtClean="0">
                <a:latin typeface="+mj-lt"/>
                <a:cs typeface="Times New Roman" pitchFamily="18" charset="0"/>
              </a:rPr>
              <a:t>етод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>
                <a:latin typeface="+mj-lt"/>
                <a:cs typeface="Times New Roman" pitchFamily="18" charset="0"/>
              </a:rPr>
              <a:t>«Я‑</a:t>
            </a:r>
            <a:r>
              <a:rPr dirty="0" err="1">
                <a:latin typeface="+mj-lt"/>
                <a:cs typeface="Times New Roman" pitchFamily="18" charset="0"/>
              </a:rPr>
              <a:t>повідомлення</a:t>
            </a:r>
            <a:r>
              <a:rPr dirty="0">
                <a:latin typeface="+mj-lt"/>
                <a:cs typeface="Times New Roman" pitchFamily="18" charset="0"/>
              </a:rPr>
              <a:t>» </a:t>
            </a:r>
            <a:r>
              <a:rPr dirty="0" err="1">
                <a:latin typeface="+mj-lt"/>
                <a:cs typeface="Times New Roman" pitchFamily="18" charset="0"/>
              </a:rPr>
              <a:t>допомагає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висловити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почуття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без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образ</a:t>
            </a:r>
            <a:r>
              <a:rPr dirty="0">
                <a:latin typeface="+mj-lt"/>
                <a:cs typeface="Times New Roman" pitchFamily="18" charset="0"/>
              </a:rPr>
              <a:t> і </a:t>
            </a:r>
            <a:r>
              <a:rPr dirty="0" err="1">
                <a:latin typeface="+mj-lt"/>
                <a:cs typeface="Times New Roman" pitchFamily="18" charset="0"/>
              </a:rPr>
              <a:t>агресії</a:t>
            </a:r>
            <a:r>
              <a:rPr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82" y="4937414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cs typeface="Times New Roman" pitchFamily="18" charset="0"/>
              </a:rPr>
              <a:t>Формула</a:t>
            </a:r>
            <a:r>
              <a:rPr dirty="0">
                <a:cs typeface="Times New Roman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Я‑</a:t>
            </a:r>
            <a:r>
              <a:rPr b="1" dirty="0" err="1">
                <a:solidFill>
                  <a:srgbClr val="00B050"/>
                </a:solidFill>
                <a:cs typeface="Times New Roman" pitchFamily="18" charset="0"/>
              </a:rPr>
              <a:t>повідомлення</a:t>
            </a:r>
            <a:endParaRPr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>
                <a:latin typeface="+mj-lt"/>
                <a:cs typeface="Times New Roman" pitchFamily="18" charset="0"/>
              </a:rPr>
              <a:t>С — </a:t>
            </a:r>
            <a:r>
              <a:rPr dirty="0" err="1">
                <a:latin typeface="+mj-lt"/>
                <a:cs typeface="Times New Roman" pitchFamily="18" charset="0"/>
              </a:rPr>
              <a:t>Ситуація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>
                <a:latin typeface="+mj-lt"/>
                <a:cs typeface="Times New Roman" pitchFamily="18" charset="0"/>
              </a:rPr>
              <a:t>В — </a:t>
            </a:r>
            <a:r>
              <a:rPr dirty="0" err="1">
                <a:latin typeface="+mj-lt"/>
                <a:cs typeface="Times New Roman" pitchFamily="18" charset="0"/>
              </a:rPr>
              <a:t>Відчуття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>
                <a:latin typeface="+mj-lt"/>
                <a:cs typeface="Times New Roman" pitchFamily="18" charset="0"/>
              </a:rPr>
              <a:t>П — </a:t>
            </a:r>
            <a:r>
              <a:rPr dirty="0" err="1">
                <a:latin typeface="+mj-lt"/>
                <a:cs typeface="Times New Roman" pitchFamily="18" charset="0"/>
              </a:rPr>
              <a:t>Потреба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>
                <a:latin typeface="+mj-lt"/>
                <a:cs typeface="Times New Roman" pitchFamily="18" charset="0"/>
              </a:rPr>
              <a:t>Б — </a:t>
            </a:r>
            <a:r>
              <a:rPr dirty="0" err="1">
                <a:latin typeface="+mj-lt"/>
                <a:cs typeface="Times New Roman" pitchFamily="18" charset="0"/>
              </a:rPr>
              <a:t>Бажання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4895995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1" y="489599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274638"/>
            <a:ext cx="8229600" cy="1143000"/>
          </a:xfrm>
        </p:spPr>
        <p:txBody>
          <a:bodyPr/>
          <a:lstStyle/>
          <a:p>
            <a:r>
              <a:rPr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Приклад</a:t>
            </a:r>
            <a:endParaRPr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Коли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lang="uk-UA" dirty="0" smtClean="0">
                <a:latin typeface="+mj-lt"/>
                <a:cs typeface="Times New Roman" pitchFamily="18" charset="0"/>
              </a:rPr>
              <a:t>Я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бачу</a:t>
            </a:r>
            <a:r>
              <a:rPr dirty="0">
                <a:latin typeface="+mj-lt"/>
                <a:cs typeface="Times New Roman" pitchFamily="18" charset="0"/>
              </a:rPr>
              <a:t>, </a:t>
            </a:r>
            <a:r>
              <a:rPr dirty="0" err="1">
                <a:latin typeface="+mj-lt"/>
                <a:cs typeface="Times New Roman" pitchFamily="18" charset="0"/>
              </a:rPr>
              <a:t>що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lang="uk-UA" dirty="0" smtClean="0">
                <a:latin typeface="+mj-lt"/>
                <a:cs typeface="Times New Roman" pitchFamily="18" charset="0"/>
              </a:rPr>
              <a:t>Т</a:t>
            </a:r>
            <a:r>
              <a:rPr dirty="0" smtClean="0">
                <a:latin typeface="+mj-lt"/>
                <a:cs typeface="Times New Roman" pitchFamily="18" charset="0"/>
              </a:rPr>
              <a:t>и </a:t>
            </a:r>
            <a:r>
              <a:rPr i="1" dirty="0" err="1">
                <a:latin typeface="+mj-lt"/>
                <a:cs typeface="Times New Roman" pitchFamily="18" charset="0"/>
              </a:rPr>
              <a:t>береш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мій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зошит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без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дозволу</a:t>
            </a:r>
            <a:r>
              <a:rPr dirty="0" smtClean="0">
                <a:latin typeface="+mj-lt"/>
                <a:cs typeface="Times New Roman" pitchFamily="18" charset="0"/>
              </a:rPr>
              <a:t>,</a:t>
            </a:r>
            <a:r>
              <a:rPr lang="uk-UA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+mj-lt"/>
                <a:cs typeface="Times New Roman" pitchFamily="18" charset="0"/>
              </a:rPr>
              <a:t>Я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відчуваю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роздратування</a:t>
            </a:r>
            <a:r>
              <a:rPr dirty="0" smtClean="0">
                <a:latin typeface="+mj-lt"/>
                <a:cs typeface="Times New Roman" pitchFamily="18" charset="0"/>
              </a:rPr>
              <a:t>,</a:t>
            </a:r>
            <a:r>
              <a:rPr lang="uk-UA" dirty="0" smtClean="0">
                <a:latin typeface="+mj-lt"/>
                <a:cs typeface="Times New Roman" pitchFamily="18" charset="0"/>
              </a:rPr>
              <a:t> 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 smtClean="0">
                <a:latin typeface="+mj-lt"/>
                <a:cs typeface="Times New Roman" pitchFamily="18" charset="0"/>
              </a:rPr>
              <a:t>бо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для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мене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важливо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знати</a:t>
            </a:r>
            <a:r>
              <a:rPr dirty="0">
                <a:latin typeface="+mj-lt"/>
                <a:cs typeface="Times New Roman" pitchFamily="18" charset="0"/>
              </a:rPr>
              <a:t>, </a:t>
            </a:r>
            <a:r>
              <a:rPr dirty="0" err="1">
                <a:latin typeface="+mj-lt"/>
                <a:cs typeface="Times New Roman" pitchFamily="18" charset="0"/>
              </a:rPr>
              <a:t>де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мої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речі</a:t>
            </a:r>
            <a:r>
              <a:rPr dirty="0">
                <a:latin typeface="+mj-lt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Будь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ласка</a:t>
            </a:r>
            <a:r>
              <a:rPr dirty="0">
                <a:latin typeface="+mj-lt"/>
                <a:cs typeface="Times New Roman" pitchFamily="18" charset="0"/>
              </a:rPr>
              <a:t>, </a:t>
            </a:r>
            <a:r>
              <a:rPr i="1" dirty="0" err="1">
                <a:latin typeface="+mj-lt"/>
                <a:cs typeface="Times New Roman" pitchFamily="18" charset="0"/>
              </a:rPr>
              <a:t>запитай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мене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наступного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разу</a:t>
            </a:r>
            <a:r>
              <a:rPr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Робота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з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кейсами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перетворюють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Ти‑повідомлення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конструктивне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«Я‑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cs typeface="Times New Roman" pitchFamily="18" charset="0"/>
              </a:rPr>
              <a:t>КЕЙСИ</a:t>
            </a:r>
            <a:endParaRPr lang="uk-UA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Кейс 1. Ситуація «Шум у команді»</a:t>
            </a:r>
          </a:p>
          <a:p>
            <a:r>
              <a:rPr lang="uk-UA" dirty="0"/>
              <a:t>Ви обговорюєте ідею для спільного виступу, але один учень постійно вигукує жарти і заважає іншим зосередитися.</a:t>
            </a:r>
          </a:p>
          <a:p>
            <a:r>
              <a:rPr lang="uk-UA" dirty="0"/>
              <a:t>Ти-повідомлення (Агресія): «Ти можеш нарешті замовкнути? Ти поводишся як дитина і зриваєш нам всю підготовку!»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b="1" dirty="0"/>
              <a:t>Кейс 2. Ситуація «Чутки та секрети»</a:t>
            </a:r>
          </a:p>
          <a:p>
            <a:r>
              <a:rPr lang="uk-UA" dirty="0"/>
              <a:t>Ви розповіли другу/подрузі секрет, а наступного дня про нього дізнався весь клас.</a:t>
            </a:r>
          </a:p>
          <a:p>
            <a:r>
              <a:rPr lang="uk-UA" dirty="0"/>
              <a:t>Ти-повідомлення (Агресія): «Ти зрадник і пліткар! Тобі ніколи не можна нічого довіряти, ти все розбовкав!»</a:t>
            </a:r>
          </a:p>
          <a:p>
            <a:endParaRPr lang="uk-U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27" y="274638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9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cs typeface="Times New Roman" pitchFamily="18" charset="0"/>
              </a:rPr>
              <a:t>КЕЙСИ</a:t>
            </a:r>
            <a:endParaRPr lang="uk-UA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4400" b="1" dirty="0"/>
              <a:t>Кейс 3. Ситуація «Спортивна поразка»</a:t>
            </a:r>
          </a:p>
          <a:p>
            <a:r>
              <a:rPr lang="uk-UA" sz="4400" dirty="0"/>
              <a:t>Під час гри у футбол чи волейбол ваш партнер по команді зробив дурну помилку, через яку ви програли матч. Ти-повідомлення (Агресія): «Це все через тебе! Ти граєш як мазило, краще б тебе взагалі не було в команді!»</a:t>
            </a:r>
          </a:p>
          <a:p>
            <a:endParaRPr lang="uk-UA" sz="4400" dirty="0"/>
          </a:p>
          <a:p>
            <a:pPr marL="0" indent="0">
              <a:buNone/>
            </a:pPr>
            <a:r>
              <a:rPr lang="uk-UA" sz="4400" b="1" dirty="0" smtClean="0"/>
              <a:t>Кейс </a:t>
            </a:r>
            <a:r>
              <a:rPr lang="uk-UA" sz="4400" b="1" dirty="0"/>
              <a:t>4. Ситуація «Ігнорування в </a:t>
            </a:r>
            <a:r>
              <a:rPr lang="uk-UA" sz="4400" b="1" dirty="0" err="1"/>
              <a:t>чаті</a:t>
            </a:r>
            <a:r>
              <a:rPr lang="uk-UA" sz="4400" b="1" dirty="0"/>
              <a:t>»</a:t>
            </a:r>
          </a:p>
          <a:p>
            <a:r>
              <a:rPr lang="uk-UA" sz="4400" dirty="0"/>
              <a:t>Ви написали у групу команди важливе запитання щодо домашнього завдання, всі його прочитали, але ніхто не відповів. Ти-повідомлення (Агресія): «Ви що, всі осліпли? Чому ви мене ігноруєте? Вам що, зовсім плювати на </a:t>
            </a:r>
            <a:r>
              <a:rPr lang="uk-UA" sz="4400" dirty="0" err="1"/>
              <a:t>проєкт</a:t>
            </a:r>
            <a:r>
              <a:rPr lang="uk-UA" sz="4400" dirty="0"/>
              <a:t>?»</a:t>
            </a:r>
          </a:p>
          <a:p>
            <a:endParaRPr lang="uk-UA" sz="4400" dirty="0"/>
          </a:p>
          <a:p>
            <a:endParaRPr lang="uk-U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37" y="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6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КЕЙСИ</a:t>
            </a:r>
            <a:endParaRPr lang="uk-UA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4000" b="1" dirty="0">
                <a:latin typeface="+mj-lt"/>
                <a:ea typeface="Calibri"/>
                <a:cs typeface="Times New Roman"/>
              </a:rPr>
              <a:t>Кейс 5. Ситуація «Захоплений простір»</a:t>
            </a:r>
            <a:endParaRPr lang="uk-UA" sz="4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dirty="0">
                <a:latin typeface="+mj-lt"/>
                <a:ea typeface="Calibri"/>
                <a:cs typeface="Times New Roman"/>
              </a:rPr>
              <a:t>Ви  працюєте за партою, а ваш сусід розклав свої речі так, що тобі немає де поставити лікоть. Ти-повідомлення (Агресія): «Ти зовсім знахабнів? Прибери свій мотлох, ти зайняв усю мою половину</a:t>
            </a:r>
            <a:r>
              <a:rPr lang="uk-UA" sz="4000" dirty="0" smtClean="0">
                <a:latin typeface="+mj-lt"/>
                <a:ea typeface="Calibri"/>
                <a:cs typeface="Times New Roman"/>
              </a:rPr>
              <a:t>!»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uk-UA" sz="24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3800" dirty="0" smtClean="0">
                <a:latin typeface="Times New Roman"/>
                <a:ea typeface="Calibri"/>
                <a:cs typeface="Times New Roman"/>
              </a:rPr>
              <a:t>Підказка-шпаргалка </a:t>
            </a:r>
            <a:r>
              <a:rPr lang="uk-UA" sz="3800" dirty="0">
                <a:latin typeface="Times New Roman"/>
                <a:ea typeface="Calibri"/>
                <a:cs typeface="Times New Roman"/>
              </a:rPr>
              <a:t>для учнів (можна дати кожній групі):</a:t>
            </a:r>
            <a:endParaRPr lang="uk-UA" sz="3800" dirty="0">
              <a:ea typeface="Calibri"/>
              <a:cs typeface="Times New Roman"/>
            </a:endParaRPr>
          </a:p>
          <a:p>
            <a:pPr marL="11430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3800" b="1" i="1" dirty="0" smtClean="0">
                <a:latin typeface="Times New Roman"/>
                <a:ea typeface="Calibri"/>
                <a:cs typeface="Times New Roman"/>
              </a:rPr>
              <a:t>Формула </a:t>
            </a:r>
            <a:r>
              <a:rPr lang="uk-UA" sz="3800" b="1" i="1" dirty="0">
                <a:latin typeface="Times New Roman"/>
                <a:ea typeface="Calibri"/>
                <a:cs typeface="Times New Roman"/>
              </a:rPr>
              <a:t>«Я-повідомлення»:</a:t>
            </a:r>
            <a:endParaRPr lang="uk-UA" sz="38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buFont typeface="Wingdings"/>
              <a:buChar char=""/>
            </a:pPr>
            <a:r>
              <a:rPr lang="uk-UA" sz="3800" i="1" dirty="0">
                <a:latin typeface="Times New Roman"/>
                <a:ea typeface="Calibri"/>
                <a:cs typeface="Times New Roman"/>
              </a:rPr>
              <a:t>Коли я бачу/чую... (тільки факти).</a:t>
            </a:r>
            <a:endParaRPr lang="uk-UA" sz="38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buFont typeface="Wingdings"/>
              <a:buChar char=""/>
            </a:pPr>
            <a:r>
              <a:rPr lang="uk-UA" sz="3800" i="1" dirty="0">
                <a:latin typeface="Times New Roman"/>
                <a:ea typeface="Calibri"/>
                <a:cs typeface="Times New Roman"/>
              </a:rPr>
              <a:t>Я відчуваю... (радість, сум, злість, тривогу).</a:t>
            </a:r>
            <a:endParaRPr lang="uk-UA" sz="38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buFont typeface="Wingdings"/>
              <a:buChar char=""/>
            </a:pPr>
            <a:r>
              <a:rPr lang="uk-UA" sz="3800" i="1" dirty="0">
                <a:latin typeface="Times New Roman"/>
                <a:ea typeface="Calibri"/>
                <a:cs typeface="Times New Roman"/>
              </a:rPr>
              <a:t>Тому що для мене важливо... (цінність/потреба).</a:t>
            </a:r>
            <a:endParaRPr lang="uk-UA" sz="3800" dirty="0">
              <a:ea typeface="Calibri"/>
              <a:cs typeface="Times New Roman"/>
            </a:endParaRPr>
          </a:p>
          <a:p>
            <a:pPr lvl="0">
              <a:buFont typeface="Wingdings"/>
              <a:buChar char=""/>
            </a:pPr>
            <a:r>
              <a:rPr lang="uk-UA" sz="3800" i="1" dirty="0">
                <a:latin typeface="Times New Roman"/>
                <a:ea typeface="Calibri"/>
                <a:cs typeface="Times New Roman"/>
              </a:rPr>
              <a:t>Будь ласка, давай... (конкретна пропозиція).</a:t>
            </a:r>
            <a:endParaRPr lang="uk-UA" sz="3800" dirty="0"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sz="3800" b="1" dirty="0">
                <a:latin typeface="Times New Roman"/>
                <a:ea typeface="Calibri"/>
                <a:cs typeface="Times New Roman"/>
              </a:rPr>
              <a:t> </a:t>
            </a:r>
            <a:endParaRPr lang="uk-UA" sz="3800" dirty="0"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2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Гра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«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Потяг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довіри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>
                <a:latin typeface="+mj-lt"/>
                <a:cs typeface="Times New Roman" pitchFamily="18" charset="0"/>
              </a:rPr>
              <a:t>Мета</a:t>
            </a:r>
            <a:r>
              <a:rPr dirty="0">
                <a:latin typeface="+mj-lt"/>
                <a:cs typeface="Times New Roman" pitchFamily="18" charset="0"/>
              </a:rPr>
              <a:t>: </a:t>
            </a:r>
            <a:r>
              <a:rPr i="1" dirty="0" err="1">
                <a:latin typeface="+mj-lt"/>
                <a:cs typeface="Times New Roman" pitchFamily="18" charset="0"/>
              </a:rPr>
              <a:t>розвиток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довіри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та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командної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взаємодії</a:t>
            </a:r>
            <a:r>
              <a:rPr i="1" dirty="0">
                <a:latin typeface="+mj-lt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dirty="0" err="1">
                <a:latin typeface="+mj-lt"/>
                <a:cs typeface="Times New Roman" pitchFamily="18" charset="0"/>
              </a:rPr>
              <a:t>Команда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утворює</a:t>
            </a:r>
            <a:r>
              <a:rPr dirty="0">
                <a:latin typeface="+mj-lt"/>
                <a:cs typeface="Times New Roman" pitchFamily="18" charset="0"/>
              </a:rPr>
              <a:t> «</a:t>
            </a:r>
            <a:r>
              <a:rPr dirty="0" err="1">
                <a:latin typeface="+mj-lt"/>
                <a:cs typeface="Times New Roman" pitchFamily="18" charset="0"/>
              </a:rPr>
              <a:t>потяг</a:t>
            </a:r>
            <a:r>
              <a:rPr dirty="0">
                <a:latin typeface="+mj-lt"/>
                <a:cs typeface="Times New Roman" pitchFamily="18" charset="0"/>
              </a:rPr>
              <a:t>» і </a:t>
            </a:r>
            <a:r>
              <a:rPr dirty="0" err="1">
                <a:latin typeface="+mj-lt"/>
                <a:cs typeface="Times New Roman" pitchFamily="18" charset="0"/>
              </a:rPr>
              <a:t>проходить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перешкоди</a:t>
            </a:r>
            <a:r>
              <a:rPr dirty="0" smtClean="0">
                <a:latin typeface="+mj-lt"/>
                <a:cs typeface="Times New Roman" pitchFamily="18" charset="0"/>
              </a:rPr>
              <a:t>.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Ролі у </a:t>
            </a:r>
            <a:r>
              <a:rPr lang="uk-UA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вправі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err="1">
                <a:solidFill>
                  <a:prstClr val="black"/>
                </a:solidFill>
              </a:rPr>
              <a:t>Машиніст</a:t>
            </a:r>
            <a:r>
              <a:rPr lang="ru-RU" dirty="0">
                <a:solidFill>
                  <a:prstClr val="black"/>
                </a:solidFill>
              </a:rPr>
              <a:t> — перший у </a:t>
            </a:r>
            <a:r>
              <a:rPr lang="ru-RU" dirty="0" err="1" smtClean="0">
                <a:solidFill>
                  <a:prstClr val="black"/>
                </a:solidFill>
              </a:rPr>
              <a:t>колоні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err="1">
                <a:solidFill>
                  <a:prstClr val="black"/>
                </a:solidFill>
              </a:rPr>
              <a:t>Середні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вагони</a:t>
            </a:r>
            <a:r>
              <a:rPr lang="ru-RU" dirty="0">
                <a:solidFill>
                  <a:prstClr val="black"/>
                </a:solidFill>
              </a:rPr>
              <a:t> — </a:t>
            </a:r>
            <a:r>
              <a:rPr lang="ru-RU" dirty="0" err="1">
                <a:solidFill>
                  <a:prstClr val="black"/>
                </a:solidFill>
              </a:rPr>
              <a:t>передають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сигнали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err="1">
                <a:solidFill>
                  <a:prstClr val="black"/>
                </a:solidFill>
              </a:rPr>
              <a:t>Навігатор</a:t>
            </a:r>
            <a:r>
              <a:rPr lang="ru-RU" dirty="0">
                <a:solidFill>
                  <a:prstClr val="black"/>
                </a:solidFill>
              </a:rPr>
              <a:t> — </a:t>
            </a:r>
            <a:r>
              <a:rPr lang="ru-RU" dirty="0" err="1">
                <a:solidFill>
                  <a:prstClr val="black"/>
                </a:solidFill>
              </a:rPr>
              <a:t>бачить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шлях.</a:t>
            </a:r>
            <a:endParaRPr lang="ru-RU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2819">
            <a:off x="824266" y="629161"/>
            <a:ext cx="57308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Чому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важлива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команда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dirty="0" err="1">
                <a:latin typeface="+mj-lt"/>
                <a:cs typeface="Times New Roman" pitchFamily="18" charset="0"/>
              </a:rPr>
              <a:t>Поєднання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різних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талантів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Підтримка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одне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одного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Швидший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пошук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рішень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Досягнення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спільної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мети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b="1" dirty="0" err="1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Команда</a:t>
            </a:r>
            <a:r>
              <a:rPr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-</a:t>
            </a:r>
            <a:r>
              <a:rPr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це</a:t>
            </a:r>
            <a:r>
              <a:rPr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система</a:t>
            </a:r>
            <a:r>
              <a:rPr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довіри</a:t>
            </a:r>
            <a:r>
              <a:rPr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та</a:t>
            </a:r>
            <a:r>
              <a:rPr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взаємної</a:t>
            </a:r>
            <a:r>
              <a:rPr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підтримки</a:t>
            </a:r>
            <a:r>
              <a:rPr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174875"/>
            <a:ext cx="3057525" cy="149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Ролі</a:t>
            </a:r>
            <a:r>
              <a:rPr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у </a:t>
            </a:r>
            <a:r>
              <a:rPr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вправі</a:t>
            </a:r>
            <a:endParaRPr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dirty="0" err="1">
                <a:latin typeface="+mj-lt"/>
                <a:cs typeface="Times New Roman" pitchFamily="18" charset="0"/>
              </a:rPr>
              <a:t>Машиніст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перший</a:t>
            </a:r>
            <a:r>
              <a:rPr dirty="0">
                <a:latin typeface="+mj-lt"/>
                <a:cs typeface="Times New Roman" pitchFamily="18" charset="0"/>
              </a:rPr>
              <a:t> у </a:t>
            </a:r>
            <a:r>
              <a:rPr dirty="0" err="1" smtClean="0">
                <a:latin typeface="+mj-lt"/>
                <a:cs typeface="Times New Roman" pitchFamily="18" charset="0"/>
              </a:rPr>
              <a:t>колоні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dirty="0" err="1">
                <a:latin typeface="+mj-lt"/>
                <a:cs typeface="Times New Roman" pitchFamily="18" charset="0"/>
              </a:rPr>
              <a:t>Середні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вагони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передають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сигнали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dirty="0" err="1">
                <a:latin typeface="+mj-lt"/>
                <a:cs typeface="Times New Roman" pitchFamily="18" charset="0"/>
              </a:rPr>
              <a:t>Навігатор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бачить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шлях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Система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сигналів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Ліве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плече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поворот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ліворуч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Праве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плече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поворот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праворуч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Легкий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хлопок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прямо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Сильне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стискання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 smtClean="0">
                <a:latin typeface="+mj-lt"/>
                <a:cs typeface="Times New Roman" pitchFamily="18" charset="0"/>
              </a:rPr>
              <a:t>стоп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48" y="408189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 smtClean="0">
                <a:solidFill>
                  <a:srgbClr val="0070C0"/>
                </a:solidFill>
                <a:cs typeface="Times New Roman" pitchFamily="18" charset="0"/>
              </a:rPr>
              <a:t>Висновок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 smtClean="0">
                <a:latin typeface="+mj-lt"/>
                <a:cs typeface="Times New Roman" pitchFamily="18" charset="0"/>
              </a:rPr>
              <a:t>Успішна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команда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lang="uk-UA" dirty="0" smtClean="0">
                <a:latin typeface="+mj-lt"/>
                <a:cs typeface="Times New Roman" pitchFamily="18" charset="0"/>
              </a:rPr>
              <a:t>-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це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коли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кожен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dirty="0" err="1" smtClean="0">
                <a:latin typeface="+mj-lt"/>
                <a:cs typeface="Times New Roman" pitchFamily="18" charset="0"/>
              </a:rPr>
              <a:t>вчасно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передає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інформацію</a:t>
            </a:r>
            <a:endParaRPr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dirty="0" err="1" smtClean="0">
                <a:latin typeface="+mj-lt"/>
                <a:cs typeface="Times New Roman" pitchFamily="18" charset="0"/>
              </a:rPr>
              <a:t>довіряє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іншим</a:t>
            </a:r>
            <a:r>
              <a:rPr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38" y="4661045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56" y="3589482"/>
            <a:ext cx="2429308" cy="242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Рефлексія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«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Літачки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крило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Мій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інсайт</a:t>
            </a:r>
            <a:endParaRPr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крило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команді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buFont typeface="Wingdings" pitchFamily="2" charset="2"/>
              <a:buChar char="ü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smtClean="0"/>
              <a:t>і </a:t>
            </a:r>
            <a:r>
              <a:rPr dirty="0" err="1" smtClean="0"/>
              <a:t>запуска</a:t>
            </a:r>
            <a:r>
              <a:rPr lang="uk-UA" dirty="0" err="1" smtClean="0"/>
              <a:t>ємо</a:t>
            </a:r>
            <a:r>
              <a:rPr dirty="0" smtClean="0"/>
              <a:t> </a:t>
            </a:r>
            <a:r>
              <a:rPr dirty="0" err="1"/>
              <a:t>паперові</a:t>
            </a:r>
            <a:r>
              <a:rPr dirty="0"/>
              <a:t> </a:t>
            </a:r>
            <a:r>
              <a:rPr dirty="0" err="1"/>
              <a:t>літачки</a:t>
            </a:r>
            <a:r>
              <a:rPr dirty="0"/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49387"/>
            <a:ext cx="2314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0" y="591828"/>
            <a:ext cx="941533" cy="80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+mn-lt"/>
                <a:ea typeface="Calibri"/>
              </a:rPr>
              <a:t>Поле для практики </a:t>
            </a:r>
            <a:endParaRPr lang="uk-UA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+mj-lt"/>
                <a:ea typeface="Calibri"/>
                <a:cs typeface="Times New Roman"/>
              </a:rPr>
              <a:t>На протязі тижня 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на </a:t>
            </a:r>
            <a:r>
              <a:rPr lang="uk-UA" dirty="0">
                <a:latin typeface="+mj-lt"/>
                <a:ea typeface="Calibri"/>
                <a:cs typeface="Times New Roman"/>
              </a:rPr>
              <a:t>великому аркуші паперу (або віртуальній дошці) 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потрібно зробити </a:t>
            </a:r>
            <a:r>
              <a:rPr lang="uk-UA" dirty="0">
                <a:latin typeface="+mj-lt"/>
                <a:ea typeface="Calibri"/>
                <a:cs typeface="Times New Roman"/>
              </a:rPr>
              <a:t>плакат і написати відповідь на питання: </a:t>
            </a:r>
            <a:endParaRPr lang="uk-UA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Якою </a:t>
            </a:r>
            <a:r>
              <a:rPr lang="uk-UA" b="1" i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суперкомандою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ми станемо через рік?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".</a:t>
            </a:r>
            <a:endParaRPr lang="uk-UA" sz="28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uk-UA" dirty="0" smtClean="0">
                <a:latin typeface="+mj-lt"/>
                <a:ea typeface="Calibri"/>
              </a:rPr>
              <a:t>Вказати </a:t>
            </a:r>
            <a:r>
              <a:rPr lang="uk-UA" b="1" dirty="0">
                <a:latin typeface="+mj-lt"/>
                <a:ea typeface="Calibri"/>
              </a:rPr>
              <a:t>одну спільну ціль</a:t>
            </a:r>
            <a:r>
              <a:rPr lang="uk-UA" dirty="0">
                <a:latin typeface="+mj-lt"/>
                <a:ea typeface="Calibri"/>
              </a:rPr>
              <a:t> (наприклад: 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uk-UA" i="1" dirty="0">
                <a:latin typeface="Times New Roman" pitchFamily="18" charset="0"/>
                <a:ea typeface="Calibri"/>
                <a:cs typeface="Times New Roman" pitchFamily="18" charset="0"/>
              </a:rPr>
              <a:t>Виграти шкільний кубок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» або «</a:t>
            </a:r>
            <a:r>
              <a:rPr lang="uk-UA" i="1" dirty="0">
                <a:latin typeface="Times New Roman" pitchFamily="18" charset="0"/>
                <a:ea typeface="Calibri"/>
                <a:cs typeface="Times New Roman" pitchFamily="18" charset="0"/>
              </a:rPr>
              <a:t>Організувати найкращий пікнік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uk-UA" dirty="0">
                <a:latin typeface="+mj-lt"/>
                <a:ea typeface="Calibri"/>
              </a:rPr>
              <a:t>) і </a:t>
            </a:r>
            <a:r>
              <a:rPr lang="uk-UA" b="1" dirty="0">
                <a:latin typeface="+mj-lt"/>
                <a:ea typeface="Calibri"/>
              </a:rPr>
              <a:t>три навички,</a:t>
            </a:r>
            <a:r>
              <a:rPr lang="uk-UA" dirty="0">
                <a:latin typeface="+mj-lt"/>
                <a:ea typeface="Calibri"/>
              </a:rPr>
              <a:t> які </a:t>
            </a:r>
            <a:r>
              <a:rPr lang="uk-UA" dirty="0" smtClean="0">
                <a:latin typeface="+mj-lt"/>
                <a:ea typeface="Calibri"/>
              </a:rPr>
              <a:t>Ви обіцяєте </a:t>
            </a:r>
            <a:r>
              <a:rPr lang="uk-UA" dirty="0">
                <a:latin typeface="+mj-lt"/>
                <a:ea typeface="Calibri"/>
              </a:rPr>
              <a:t>розвивати (наприклад: </a:t>
            </a:r>
            <a:r>
              <a:rPr lang="uk-UA" i="1" dirty="0">
                <a:latin typeface="+mj-lt"/>
                <a:ea typeface="Calibri"/>
              </a:rPr>
              <a:t>"</a:t>
            </a:r>
            <a:r>
              <a:rPr lang="uk-UA" i="1" dirty="0">
                <a:latin typeface="Times New Roman" pitchFamily="18" charset="0"/>
                <a:ea typeface="Calibri"/>
                <a:cs typeface="Times New Roman" pitchFamily="18" charset="0"/>
              </a:rPr>
              <a:t>Слухати без критики", "Допомагати тим, хто не встигає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"). </a:t>
            </a:r>
            <a:endParaRPr lang="uk-UA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uk-UA" dirty="0" smtClean="0">
                <a:latin typeface="+mj-lt"/>
                <a:ea typeface="Calibri"/>
              </a:rPr>
              <a:t>Цей </a:t>
            </a:r>
            <a:r>
              <a:rPr lang="uk-UA" dirty="0">
                <a:latin typeface="+mj-lt"/>
                <a:ea typeface="Calibri"/>
              </a:rPr>
              <a:t>аркуш можна заклеїти в конверт і домовитися відкрити його наприкінці навчального року. </a:t>
            </a:r>
            <a:endParaRPr lang="uk-UA" dirty="0">
              <a:latin typeface="+mj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7" y="0"/>
            <a:ext cx="1121642" cy="161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96" y="5472545"/>
            <a:ext cx="1021504" cy="119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4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Команда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майбутнього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dirty="0" err="1">
                <a:latin typeface="+mj-lt"/>
                <a:cs typeface="Times New Roman" pitchFamily="18" charset="0"/>
              </a:rPr>
              <a:t>Якою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суперкомандою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ми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станемо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через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рік</a:t>
            </a:r>
            <a:r>
              <a:rPr dirty="0">
                <a:latin typeface="+mj-lt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dirty="0" err="1" smtClean="0">
                <a:latin typeface="+mj-lt"/>
                <a:cs typeface="Times New Roman" pitchFamily="18" charset="0"/>
              </a:rPr>
              <a:t>Визначаємо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спільну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мету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dirty="0" smtClean="0">
                <a:latin typeface="+mj-lt"/>
                <a:cs typeface="Times New Roman" pitchFamily="18" charset="0"/>
              </a:rPr>
              <a:t>3 </a:t>
            </a:r>
            <a:r>
              <a:rPr dirty="0" err="1">
                <a:latin typeface="+mj-lt"/>
                <a:cs typeface="Times New Roman" pitchFamily="18" charset="0"/>
              </a:rPr>
              <a:t>навички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для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розвитку</a:t>
            </a:r>
            <a:r>
              <a:rPr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29" y="423241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Секрети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непереможної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команди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dirty="0" smtClean="0">
                <a:latin typeface="+mj-lt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Цінуйте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внесок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кожного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Використовуйте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smtClean="0">
                <a:latin typeface="+mj-lt"/>
                <a:cs typeface="Times New Roman" pitchFamily="18" charset="0"/>
              </a:rPr>
              <a:t>Я‑</a:t>
            </a:r>
            <a:r>
              <a:rPr dirty="0" err="1" smtClean="0">
                <a:latin typeface="+mj-lt"/>
                <a:cs typeface="Times New Roman" pitchFamily="18" charset="0"/>
              </a:rPr>
              <a:t>повідомлення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Працюйте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разом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55" y="489585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0263"/>
            <a:ext cx="3076575" cy="14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0070C0"/>
                </a:solidFill>
                <a:ea typeface="Calibri"/>
                <a:cs typeface="Times New Roman"/>
              </a:rPr>
              <a:t>Горизонт </a:t>
            </a:r>
            <a:r>
              <a:rPr lang="uk-UA" b="1" dirty="0" smtClean="0">
                <a:solidFill>
                  <a:srgbClr val="0070C0"/>
                </a:solidFill>
                <a:ea typeface="Calibri"/>
                <a:cs typeface="Times New Roman"/>
              </a:rPr>
              <a:t>планування</a:t>
            </a:r>
            <a:r>
              <a:rPr lang="uk-UA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uk-UA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+mj-lt"/>
                <a:cs typeface="Times New Roman" pitchFamily="18" charset="0"/>
              </a:rPr>
              <a:t>Роздумайте</a:t>
            </a:r>
            <a:r>
              <a:rPr lang="ru-RU" dirty="0">
                <a:latin typeface="+mj-lt"/>
                <a:cs typeface="Times New Roman" pitchFamily="18" charset="0"/>
              </a:rPr>
              <a:t> над </a:t>
            </a:r>
            <a:r>
              <a:rPr lang="ru-RU" dirty="0" err="1">
                <a:latin typeface="+mj-lt"/>
                <a:cs typeface="Times New Roman" pitchFamily="18" charset="0"/>
              </a:rPr>
              <a:t>запитанням</a:t>
            </a:r>
            <a:r>
              <a:rPr lang="ru-RU" dirty="0">
                <a:latin typeface="+mj-lt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"Як </a:t>
            </a:r>
            <a:r>
              <a:rPr lang="ru-RU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переконати</a:t>
            </a: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думки. "</a:t>
            </a:r>
          </a:p>
          <a:p>
            <a:endParaRPr lang="uk-U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343"/>
            <a:ext cx="1255857" cy="125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52" y="3982750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0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cs typeface="Times New Roman" pitchFamily="18" charset="0"/>
              </a:rPr>
              <a:t>ПІДСУМОЄМО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latin typeface="+mj-lt"/>
                <a:ea typeface="Calibri"/>
                <a:cs typeface="Times New Roman"/>
              </a:rPr>
              <a:t>Сьогодні </a:t>
            </a:r>
            <a:r>
              <a:rPr lang="uk-UA" dirty="0">
                <a:latin typeface="+mj-lt"/>
                <a:ea typeface="Calibri"/>
                <a:cs typeface="Times New Roman"/>
              </a:rPr>
              <a:t>ми з вами розплутували вузли, будували вежі з макаронів та вчилися керувати потягом наосліп. Можливо, ви помітили, що найскладнішим було не саме завдання, а те, як почути один одного в моменти напруги. Запам’ятайте три речі, які зроблять вас непереможними:</a:t>
            </a:r>
            <a:endParaRPr lang="uk-UA" sz="2800" dirty="0">
              <a:latin typeface="+mj-lt"/>
              <a:ea typeface="Calibri"/>
              <a:cs typeface="Times New Roman"/>
            </a:endParaRPr>
          </a:p>
          <a:p>
            <a:r>
              <a:rPr lang="uk-UA" dirty="0">
                <a:latin typeface="+mj-lt"/>
                <a:ea typeface="Calibri"/>
                <a:cs typeface="Times New Roman"/>
              </a:rPr>
              <a:t>Команда - це не натовп. Це механізм, де роль Матроса так само важлива, як і роль Капітана. Якщо матрос не натягне вітрила, капітан не зможе керувати штормом. Цінуйте внесок кожного - і тихого аналітика, і гучного лідера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.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  <a:endParaRPr lang="uk-UA" sz="28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4" y="274638"/>
            <a:ext cx="1204768" cy="125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cs typeface="Times New Roman" pitchFamily="18" charset="0"/>
              </a:rPr>
              <a:t>Дякуємо</a:t>
            </a:r>
            <a:endParaRPr lang="uk-UA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uk-UA" dirty="0">
                <a:latin typeface="+mj-lt"/>
                <a:ea typeface="Calibri"/>
                <a:cs typeface="Times New Roman" pitchFamily="18" charset="0"/>
              </a:rPr>
              <a:t>Слова мають вагу. Випробуйте магію техніки "Я-повідомлення" у житті. Замість того, щоб кидати у друга камінь звинувачення "Ти винен!", простягніть йому місток "Мені прикро, бо я розраховував на тебе". Це і є справжня зрілість.</a:t>
            </a:r>
            <a:endParaRPr lang="uk-UA" sz="2800" dirty="0">
              <a:latin typeface="+mj-lt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uk-UA" dirty="0">
                <a:latin typeface="+mj-lt"/>
                <a:ea typeface="Calibri"/>
                <a:cs typeface="Times New Roman" pitchFamily="18" charset="0"/>
              </a:rPr>
              <a:t>Ефект гусей — це про нас. Коли ми діємо разом, ми летимо на 71% швидше. Допомагайте тому, хто втомився, і не бійтеся самі попросити про допомогу.</a:t>
            </a:r>
            <a:endParaRPr lang="uk-UA" sz="2800" dirty="0">
              <a:latin typeface="+mj-lt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uk-UA" dirty="0">
                <a:latin typeface="+mj-lt"/>
                <a:ea typeface="Calibri"/>
                <a:cs typeface="Times New Roman" pitchFamily="18" charset="0"/>
              </a:rPr>
              <a:t>Сьогодні ми сплели "живу мережу"взаємодії. Нехай вона залишається міцною навіть тоді, коли пролунає дзвінок з уроку. Виходьте з цього класу не просто учнями 7-го класу, а екіпажем, який знає секретний код успіху.</a:t>
            </a:r>
            <a:endParaRPr lang="uk-UA" sz="2800" dirty="0">
              <a:latin typeface="+mj-lt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uk-UA" dirty="0">
                <a:latin typeface="+mj-lt"/>
                <a:ea typeface="Calibri"/>
                <a:cs typeface="Times New Roman" pitchFamily="18" charset="0"/>
              </a:rPr>
              <a:t>Дякую кожному за цей шлях!" </a:t>
            </a:r>
            <a:endParaRPr lang="uk-UA" sz="2800" dirty="0">
              <a:latin typeface="+mj-lt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dirty="0">
              <a:latin typeface="+mj-lt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71" y="4835235"/>
            <a:ext cx="1727448" cy="147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5321033"/>
            <a:ext cx="2272145" cy="147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3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C00000"/>
                </a:solidFill>
                <a:cs typeface="Times New Roman" pitchFamily="18" charset="0"/>
              </a:rPr>
              <a:t>Вправа</a:t>
            </a:r>
            <a:r>
              <a:rPr b="1" dirty="0">
                <a:solidFill>
                  <a:srgbClr val="C00000"/>
                </a:solidFill>
                <a:cs typeface="Times New Roman" pitchFamily="18" charset="0"/>
              </a:rPr>
              <a:t> «</a:t>
            </a:r>
            <a:r>
              <a:rPr b="1" dirty="0" err="1">
                <a:solidFill>
                  <a:srgbClr val="C00000"/>
                </a:solidFill>
                <a:cs typeface="Times New Roman" pitchFamily="18" charset="0"/>
              </a:rPr>
              <a:t>Путанка</a:t>
            </a:r>
            <a:r>
              <a:rPr b="1" dirty="0">
                <a:solidFill>
                  <a:srgbClr val="C00000"/>
                </a:solidFill>
                <a:cs typeface="Times New Roman" pitchFamily="18" charset="0"/>
              </a:rPr>
              <a:t>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+mj-lt"/>
                <a:cs typeface="Times New Roman" pitchFamily="18" charset="0"/>
              </a:rPr>
              <a:t>Стаємо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>
                <a:latin typeface="+mj-lt"/>
                <a:cs typeface="Times New Roman" pitchFamily="18" charset="0"/>
              </a:rPr>
              <a:t>у </a:t>
            </a:r>
            <a:r>
              <a:rPr dirty="0" err="1">
                <a:latin typeface="+mj-lt"/>
                <a:cs typeface="Times New Roman" pitchFamily="18" charset="0"/>
              </a:rPr>
              <a:t>коло</a:t>
            </a:r>
            <a:r>
              <a:rPr dirty="0">
                <a:latin typeface="+mj-lt"/>
                <a:cs typeface="Times New Roman" pitchFamily="18" charset="0"/>
              </a:rPr>
              <a:t>, </a:t>
            </a:r>
            <a:r>
              <a:rPr dirty="0" err="1" smtClean="0">
                <a:latin typeface="+mj-lt"/>
                <a:cs typeface="Times New Roman" pitchFamily="18" charset="0"/>
              </a:rPr>
              <a:t>заплющу</a:t>
            </a:r>
            <a:r>
              <a:rPr lang="uk-UA" dirty="0" err="1" smtClean="0">
                <a:latin typeface="+mj-lt"/>
                <a:cs typeface="Times New Roman" pitchFamily="18" charset="0"/>
              </a:rPr>
              <a:t>ємо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очі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та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простяга</a:t>
            </a:r>
            <a:r>
              <a:rPr lang="uk-UA" dirty="0" err="1" smtClean="0">
                <a:latin typeface="+mj-lt"/>
                <a:cs typeface="Times New Roman" pitchFamily="18" charset="0"/>
              </a:rPr>
              <a:t>ємо</a:t>
            </a:r>
            <a:r>
              <a:rPr lang="uk-UA" dirty="0" smtClean="0">
                <a:latin typeface="+mj-lt"/>
                <a:cs typeface="Times New Roman" pitchFamily="18" charset="0"/>
              </a:rPr>
              <a:t> р</a:t>
            </a:r>
            <a:r>
              <a:rPr dirty="0" err="1" smtClean="0">
                <a:latin typeface="+mj-lt"/>
                <a:cs typeface="Times New Roman" pitchFamily="18" charset="0"/>
              </a:rPr>
              <a:t>уки</a:t>
            </a:r>
            <a:r>
              <a:rPr dirty="0">
                <a:latin typeface="+mj-lt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dirty="0" err="1">
                <a:latin typeface="+mj-lt"/>
                <a:cs typeface="Times New Roman" pitchFamily="18" charset="0"/>
              </a:rPr>
              <a:t>Кожен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бере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за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руки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двох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різних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людей</a:t>
            </a:r>
            <a:r>
              <a:rPr dirty="0">
                <a:latin typeface="+mj-lt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dirty="0" err="1">
                <a:latin typeface="+mj-lt"/>
                <a:cs typeface="Times New Roman" pitchFamily="18" charset="0"/>
              </a:rPr>
              <a:t>Після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відкриття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очей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утворюється</a:t>
            </a:r>
            <a:r>
              <a:rPr dirty="0">
                <a:latin typeface="+mj-lt"/>
                <a:cs typeface="Times New Roman" pitchFamily="18" charset="0"/>
              </a:rPr>
              <a:t> «</a:t>
            </a:r>
            <a:r>
              <a:rPr dirty="0" err="1">
                <a:latin typeface="+mj-lt"/>
                <a:cs typeface="Times New Roman" pitchFamily="18" charset="0"/>
              </a:rPr>
              <a:t>вузол</a:t>
            </a:r>
            <a:r>
              <a:rPr dirty="0">
                <a:latin typeface="+mj-lt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dirty="0" err="1" smtClean="0">
                <a:latin typeface="+mj-lt"/>
                <a:cs typeface="Times New Roman" pitchFamily="18" charset="0"/>
              </a:rPr>
              <a:t>Завдання</a:t>
            </a:r>
            <a:r>
              <a:rPr dirty="0">
                <a:latin typeface="+mj-lt"/>
                <a:cs typeface="Times New Roman" pitchFamily="18" charset="0"/>
              </a:rPr>
              <a:t>: </a:t>
            </a:r>
            <a:r>
              <a:rPr i="1" dirty="0" err="1">
                <a:latin typeface="+mj-lt"/>
                <a:cs typeface="Times New Roman" pitchFamily="18" charset="0"/>
              </a:rPr>
              <a:t>розплутатися</a:t>
            </a:r>
            <a:r>
              <a:rPr i="1" dirty="0">
                <a:latin typeface="+mj-lt"/>
                <a:cs typeface="Times New Roman" pitchFamily="18" charset="0"/>
              </a:rPr>
              <a:t> у </a:t>
            </a:r>
            <a:r>
              <a:rPr i="1" dirty="0" err="1">
                <a:latin typeface="+mj-lt"/>
                <a:cs typeface="Times New Roman" pitchFamily="18" charset="0"/>
              </a:rPr>
              <a:t>коло</a:t>
            </a:r>
            <a:r>
              <a:rPr i="1" dirty="0">
                <a:latin typeface="+mj-lt"/>
                <a:cs typeface="Times New Roman" pitchFamily="18" charset="0"/>
              </a:rPr>
              <a:t>, </a:t>
            </a:r>
            <a:r>
              <a:rPr i="1" dirty="0" err="1">
                <a:latin typeface="+mj-lt"/>
                <a:cs typeface="Times New Roman" pitchFamily="18" charset="0"/>
              </a:rPr>
              <a:t>не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розриваючи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рук</a:t>
            </a:r>
            <a:r>
              <a:rPr i="1"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44455"/>
            <a:ext cx="2155247" cy="1410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3" y="749114"/>
            <a:ext cx="933450" cy="53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Обговорення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вправи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dirty="0" smtClean="0"/>
              <a:t> </a:t>
            </a:r>
            <a:r>
              <a:rPr dirty="0" err="1">
                <a:cs typeface="Times New Roman" pitchFamily="18" charset="0"/>
              </a:rPr>
              <a:t>Чи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легко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було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розплутатися</a:t>
            </a:r>
            <a:r>
              <a:rPr dirty="0"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dirty="0" smtClean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Хто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почав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координувати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дії</a:t>
            </a:r>
            <a:r>
              <a:rPr dirty="0"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dirty="0" smtClean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Що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допомогло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знайти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рішення</a:t>
            </a:r>
            <a:r>
              <a:rPr dirty="0">
                <a:cs typeface="Times New Roman" pitchFamily="18" charset="0"/>
              </a:rPr>
              <a:t>?</a:t>
            </a:r>
          </a:p>
          <a:p>
            <a:endParaRPr dirty="0">
              <a:cs typeface="Times New Roman" pitchFamily="18" charset="0"/>
            </a:endParaRPr>
          </a:p>
          <a:p>
            <a:pPr marL="0" indent="0">
              <a:buNone/>
            </a:pPr>
            <a:r>
              <a:rPr dirty="0" err="1">
                <a:cs typeface="Times New Roman" pitchFamily="18" charset="0"/>
              </a:rPr>
              <a:t>Висновок</a:t>
            </a:r>
            <a:r>
              <a:rPr dirty="0">
                <a:cs typeface="Times New Roman" pitchFamily="18" charset="0"/>
              </a:rPr>
              <a:t>: 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«</a:t>
            </a:r>
            <a:r>
              <a:rPr b="1" dirty="0" err="1">
                <a:solidFill>
                  <a:srgbClr val="00B050"/>
                </a:solidFill>
                <a:cs typeface="Times New Roman" pitchFamily="18" charset="0"/>
              </a:rPr>
              <a:t>Успіх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cs typeface="Times New Roman" pitchFamily="18" charset="0"/>
              </a:rPr>
              <a:t>кожного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 — </a:t>
            </a:r>
            <a:r>
              <a:rPr b="1" dirty="0" err="1">
                <a:solidFill>
                  <a:srgbClr val="00B050"/>
                </a:solidFill>
                <a:cs typeface="Times New Roman" pitchFamily="18" charset="0"/>
              </a:rPr>
              <a:t>це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cs typeface="Times New Roman" pitchFamily="18" charset="0"/>
              </a:rPr>
              <a:t>пазл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b="1" dirty="0" err="1">
                <a:solidFill>
                  <a:srgbClr val="00B050"/>
                </a:solidFill>
                <a:cs typeface="Times New Roman" pitchFamily="18" charset="0"/>
              </a:rPr>
              <a:t>який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cs typeface="Times New Roman" pitchFamily="18" charset="0"/>
              </a:rPr>
              <a:t>ми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cs typeface="Times New Roman" pitchFamily="18" charset="0"/>
              </a:rPr>
              <a:t>збираємо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B050"/>
                </a:solidFill>
                <a:cs typeface="Times New Roman" pitchFamily="18" charset="0"/>
              </a:rPr>
              <a:t>разом</a:t>
            </a:r>
            <a:r>
              <a:rPr b="1" dirty="0">
                <a:solidFill>
                  <a:srgbClr val="00B050"/>
                </a:solidFill>
                <a:cs typeface="Times New Roman" pitchFamily="18" charset="0"/>
              </a:rPr>
              <a:t>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46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Ефект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гусей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423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Коли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гуси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летять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клином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вони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летять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71%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помах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крил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dirty="0" err="1" smtClean="0">
                <a:latin typeface="Times New Roman" pitchFamily="18" charset="0"/>
                <a:cs typeface="Times New Roman" pitchFamily="18" charset="0"/>
              </a:rPr>
              <a:t>Разом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більшого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4361584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9" y="171842"/>
            <a:ext cx="806017" cy="112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6"/>
            <a:ext cx="8229600" cy="1143000"/>
          </a:xfrm>
        </p:spPr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Хто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такий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0070C0"/>
                </a:solidFill>
                <a:cs typeface="Times New Roman" pitchFamily="18" charset="0"/>
              </a:rPr>
              <a:t>лідер</a:t>
            </a:r>
            <a:r>
              <a:rPr lang="uk-UA" b="1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err="1">
                <a:solidFill>
                  <a:schemeClr val="tx2"/>
                </a:solidFill>
              </a:rPr>
              <a:t>Лідер</a:t>
            </a:r>
            <a:r>
              <a:rPr b="1" dirty="0">
                <a:solidFill>
                  <a:schemeClr val="tx2"/>
                </a:solidFill>
              </a:rPr>
              <a:t> </a:t>
            </a:r>
            <a:r>
              <a:rPr b="1" dirty="0" smtClean="0">
                <a:solidFill>
                  <a:schemeClr val="tx2"/>
                </a:solidFill>
              </a:rPr>
              <a:t>—</a:t>
            </a:r>
            <a:r>
              <a:rPr b="1" dirty="0" err="1" smtClean="0">
                <a:solidFill>
                  <a:schemeClr val="tx2"/>
                </a:solidFill>
              </a:rPr>
              <a:t>не</a:t>
            </a:r>
            <a:r>
              <a:rPr b="1" dirty="0" smtClean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chemeClr val="tx2"/>
                </a:solidFill>
              </a:rPr>
              <a:t>просто</a:t>
            </a:r>
            <a:r>
              <a:rPr b="1" dirty="0">
                <a:solidFill>
                  <a:schemeClr val="tx2"/>
                </a:solidFill>
              </a:rPr>
              <a:t> </a:t>
            </a:r>
            <a:r>
              <a:rPr b="1" dirty="0" err="1" smtClean="0">
                <a:solidFill>
                  <a:schemeClr val="tx2"/>
                </a:solidFill>
              </a:rPr>
              <a:t>головний</a:t>
            </a:r>
            <a:r>
              <a:rPr lang="uk-UA" b="1" dirty="0" smtClean="0">
                <a:solidFill>
                  <a:schemeClr val="tx2"/>
                </a:solidFill>
              </a:rPr>
              <a:t>:</a:t>
            </a:r>
            <a:endParaRPr b="1" dirty="0">
              <a:solidFill>
                <a:schemeClr val="tx2"/>
              </a:solidFill>
            </a:endParaRPr>
          </a:p>
          <a:p>
            <a:endParaRPr dirty="0"/>
          </a:p>
          <a:p>
            <a:pPr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dirty="0" err="1"/>
              <a:t>бере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себе</a:t>
            </a:r>
            <a:r>
              <a:rPr dirty="0"/>
              <a:t> </a:t>
            </a:r>
            <a:r>
              <a:rPr dirty="0" err="1"/>
              <a:t>опір</a:t>
            </a:r>
            <a:r>
              <a:rPr dirty="0"/>
              <a:t> </a:t>
            </a:r>
            <a:r>
              <a:rPr dirty="0" err="1"/>
              <a:t>вітру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dirty="0" err="1"/>
              <a:t>показує</a:t>
            </a:r>
            <a:r>
              <a:rPr dirty="0"/>
              <a:t> </a:t>
            </a:r>
            <a:r>
              <a:rPr dirty="0" err="1"/>
              <a:t>напрям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dirty="0" err="1"/>
              <a:t>підтримує</a:t>
            </a:r>
            <a:r>
              <a:rPr dirty="0"/>
              <a:t> </a:t>
            </a:r>
            <a:r>
              <a:rPr dirty="0" err="1"/>
              <a:t>команду</a:t>
            </a:r>
            <a:endParaRPr dirty="0"/>
          </a:p>
          <a:p>
            <a:pPr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dirty="0" err="1"/>
              <a:t>дає</a:t>
            </a:r>
            <a:r>
              <a:rPr dirty="0"/>
              <a:t> </a:t>
            </a:r>
            <a:r>
              <a:rPr dirty="0" err="1"/>
              <a:t>іншим</a:t>
            </a:r>
            <a:r>
              <a:rPr dirty="0"/>
              <a:t> </a:t>
            </a:r>
            <a:r>
              <a:rPr dirty="0" err="1"/>
              <a:t>можливість</a:t>
            </a:r>
            <a:r>
              <a:rPr dirty="0"/>
              <a:t> </a:t>
            </a:r>
            <a:r>
              <a:rPr dirty="0" err="1"/>
              <a:t>проявитися</a:t>
            </a:r>
            <a:endParaRPr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4944918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17" y="2501610"/>
            <a:ext cx="2657475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Ролі</a:t>
            </a:r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 в </a:t>
            </a:r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команді</a:t>
            </a:r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 (</a:t>
            </a:r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метафора</a:t>
            </a:r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корабля</a:t>
            </a:r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Капітан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стратег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Штурман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аналітик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Матроси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виконавці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Кок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душа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команди</a:t>
            </a:r>
            <a:endParaRPr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Боцман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контролер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64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463795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Вправа</a:t>
            </a:r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 «</a:t>
            </a:r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Вежа</a:t>
            </a:r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 з </a:t>
            </a:r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макаронів</a:t>
            </a:r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>
                <a:cs typeface="Times New Roman" pitchFamily="18" charset="0"/>
              </a:rPr>
              <a:t>Матеріали</a:t>
            </a:r>
            <a:r>
              <a:rPr dirty="0">
                <a:cs typeface="Times New Roman" pitchFamily="18" charset="0"/>
              </a:rPr>
              <a:t>: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спагеті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скотч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нитка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зефірка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u="sng" dirty="0" err="1">
                <a:latin typeface="+mj-lt"/>
                <a:cs typeface="Times New Roman" pitchFamily="18" charset="0"/>
              </a:rPr>
              <a:t>Завдання</a:t>
            </a:r>
            <a:r>
              <a:rPr u="sng" dirty="0">
                <a:latin typeface="+mj-lt"/>
                <a:cs typeface="Times New Roman" pitchFamily="18" charset="0"/>
              </a:rPr>
              <a:t>: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за</a:t>
            </a:r>
            <a:r>
              <a:rPr i="1" dirty="0">
                <a:latin typeface="+mj-lt"/>
                <a:cs typeface="Times New Roman" pitchFamily="18" charset="0"/>
              </a:rPr>
              <a:t> 8 </a:t>
            </a:r>
            <a:r>
              <a:rPr i="1" dirty="0" err="1">
                <a:latin typeface="+mj-lt"/>
                <a:cs typeface="Times New Roman" pitchFamily="18" charset="0"/>
              </a:rPr>
              <a:t>хвилин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побудувати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найвищу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вежу</a:t>
            </a:r>
            <a:r>
              <a:rPr i="1" dirty="0" smtClean="0">
                <a:latin typeface="+mj-lt"/>
                <a:cs typeface="Times New Roman" pitchFamily="18" charset="0"/>
              </a:rPr>
              <a:t>,</a:t>
            </a:r>
            <a:r>
              <a:rPr lang="uk-UA" i="1" dirty="0" smtClean="0">
                <a:latin typeface="+mj-lt"/>
                <a:cs typeface="Times New Roman" pitchFamily="18" charset="0"/>
              </a:rPr>
              <a:t> </a:t>
            </a:r>
            <a:r>
              <a:rPr i="1" dirty="0" err="1" smtClean="0">
                <a:latin typeface="+mj-lt"/>
                <a:cs typeface="Times New Roman" pitchFamily="18" charset="0"/>
              </a:rPr>
              <a:t>яка</a:t>
            </a:r>
            <a:r>
              <a:rPr i="1" dirty="0" smtClean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зможе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втримати</a:t>
            </a:r>
            <a:r>
              <a:rPr i="1" dirty="0">
                <a:latin typeface="+mj-lt"/>
                <a:cs typeface="Times New Roman" pitchFamily="18" charset="0"/>
              </a:rPr>
              <a:t> </a:t>
            </a:r>
            <a:r>
              <a:rPr i="1" dirty="0" err="1">
                <a:latin typeface="+mj-lt"/>
                <a:cs typeface="Times New Roman" pitchFamily="18" charset="0"/>
              </a:rPr>
              <a:t>зефірку</a:t>
            </a:r>
            <a:r>
              <a:rPr i="1"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45" y="4971473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4111048"/>
            <a:ext cx="1704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594302"/>
            <a:ext cx="517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Особлива</a:t>
            </a:r>
            <a:r>
              <a:rPr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chemeClr val="tx2"/>
                </a:solidFill>
                <a:cs typeface="Times New Roman" pitchFamily="18" charset="0"/>
              </a:rPr>
              <a:t>умова</a:t>
            </a:r>
            <a:endParaRPr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Перші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хвилини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командам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заборонено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розмовляти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Ролі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потрібно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розподілити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лише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допомогою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жестів</a:t>
            </a:r>
            <a:r>
              <a:rPr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" y="4118552"/>
            <a:ext cx="1704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336AADD86DA047936E08ED21093B26" ma:contentTypeVersion="12" ma:contentTypeDescription="Создание документа." ma:contentTypeScope="" ma:versionID="9aef29d5211a853c64c753fb161b2e7b">
  <xsd:schema xmlns:xsd="http://www.w3.org/2001/XMLSchema" xmlns:xs="http://www.w3.org/2001/XMLSchema" xmlns:p="http://schemas.microsoft.com/office/2006/metadata/properties" xmlns:ns2="a7350a7d-edba-4f73-b4d3-7121544e08d5" xmlns:ns3="80c60820-71da-441b-b133-2d766bfa34f5" targetNamespace="http://schemas.microsoft.com/office/2006/metadata/properties" ma:root="true" ma:fieldsID="a76fa0dd7412e20eddc98307e5e75ca0" ns2:_="" ns3:_="">
    <xsd:import namespace="a7350a7d-edba-4f73-b4d3-7121544e08d5"/>
    <xsd:import namespace="80c60820-71da-441b-b133-2d766bfa3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0a7d-edba-4f73-b4d3-7121544e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7ca6929b-0d6c-4552-8166-371507af1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0820-71da-441b-b133-2d766bfa34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fc45f4-18ab-42ef-abec-68d532554bcd}" ma:internalName="TaxCatchAll" ma:showField="CatchAllData" ma:web="80c60820-71da-441b-b133-2d766bfa3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0820-71da-441b-b133-2d766bfa34f5" xsi:nil="true"/>
    <lcf76f155ced4ddcb4097134ff3c332f xmlns="a7350a7d-edba-4f73-b4d3-7121544e08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44DD4D-FC3A-43D3-AFD5-19FE3108C60A}"/>
</file>

<file path=customXml/itemProps2.xml><?xml version="1.0" encoding="utf-8"?>
<ds:datastoreItem xmlns:ds="http://schemas.openxmlformats.org/officeDocument/2006/customXml" ds:itemID="{7D2AA647-D7DF-41EE-A6A7-B10F6CCE5F78}"/>
</file>

<file path=customXml/itemProps3.xml><?xml version="1.0" encoding="utf-8"?>
<ds:datastoreItem xmlns:ds="http://schemas.openxmlformats.org/officeDocument/2006/customXml" ds:itemID="{2978D8E6-730B-4939-9B5D-A9CDBF84CE7F}"/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1160</Words>
  <Application>Microsoft Office PowerPoint</Application>
  <PresentationFormat>Экран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СЕКРЕТИ УСПІШНОЇ КОМАНДИ</vt:lpstr>
      <vt:lpstr>Чому важлива команда</vt:lpstr>
      <vt:lpstr>Вправа «Путанка»</vt:lpstr>
      <vt:lpstr>Обговорення вправи</vt:lpstr>
      <vt:lpstr>Ефект гусей</vt:lpstr>
      <vt:lpstr>Хто такий лідер?</vt:lpstr>
      <vt:lpstr>Ролі в команді (метафора корабля)</vt:lpstr>
      <vt:lpstr>Вправа «Вежа з макаронів»</vt:lpstr>
      <vt:lpstr>Особлива умова</vt:lpstr>
      <vt:lpstr>Обговорення</vt:lpstr>
      <vt:lpstr>В одному човні</vt:lpstr>
      <vt:lpstr>Суперсила команди — Я‑повідомлення</vt:lpstr>
      <vt:lpstr>Формула Я‑повідомлення</vt:lpstr>
      <vt:lpstr>Приклад</vt:lpstr>
      <vt:lpstr>Робота з кейсами</vt:lpstr>
      <vt:lpstr>КЕЙСИ</vt:lpstr>
      <vt:lpstr>КЕЙСИ</vt:lpstr>
      <vt:lpstr>КЕЙСИ</vt:lpstr>
      <vt:lpstr>Гра «Потяг довіри»</vt:lpstr>
      <vt:lpstr>Ролі у вправі</vt:lpstr>
      <vt:lpstr>Система сигналів</vt:lpstr>
      <vt:lpstr>Висновок</vt:lpstr>
      <vt:lpstr>Рефлексія «Літачки»</vt:lpstr>
      <vt:lpstr>Поле для практики </vt:lpstr>
      <vt:lpstr>Команда майбутнього</vt:lpstr>
      <vt:lpstr>Секрети непереможної команди</vt:lpstr>
      <vt:lpstr>Горизонт планування </vt:lpstr>
      <vt:lpstr>ПІДСУМОЄМО</vt:lpstr>
      <vt:lpstr>Дякуємо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СЕКРЕТИ УСПІШНОЇ КОМАНДИ</dc:title>
  <dc:subject/>
  <dc:creator/>
  <cp:keywords/>
  <dc:description>generated using python-pptx</dc:description>
  <cp:lastModifiedBy>Admin</cp:lastModifiedBy>
  <cp:revision>16</cp:revision>
  <dcterms:created xsi:type="dcterms:W3CDTF">2013-01-27T09:14:16Z</dcterms:created>
  <dcterms:modified xsi:type="dcterms:W3CDTF">2026-03-18T12:23:18Z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0x010100DC336AADD86DA047936E08ED21093B26</vt:lpwstr>
  </property>
</Properties>
</file>